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D3031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D3031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D3031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D3031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D3031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D3031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D3031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D3031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D3031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12700" cap="flat">
              <a:solidFill>
                <a:srgbClr val="2D3031"/>
              </a:solidFill>
              <a:prstDash val="solid"/>
              <a:round/>
            </a:ln>
          </a:top>
          <a:bottom>
            <a:ln w="127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solidFill>
            <a:srgbClr val="CAD0F8"/>
          </a:solidFill>
        </a:fill>
      </a:tcStyle>
    </a:wholeTbl>
    <a:band2H>
      <a:tcTxStyle b="def" i="def"/>
      <a:tcStyle>
        <a:tcBdr/>
        <a:fill>
          <a:solidFill>
            <a:srgbClr val="E6E9FB"/>
          </a:solidFill>
        </a:fill>
      </a:tcStyle>
    </a:band2H>
    <a:firstCol>
      <a:tcTxStyle b="on" i="off">
        <a:fontRef idx="maj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12700" cap="flat">
              <a:solidFill>
                <a:srgbClr val="2D3031"/>
              </a:solidFill>
              <a:prstDash val="solid"/>
              <a:round/>
            </a:ln>
          </a:top>
          <a:bottom>
            <a:ln w="127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38100" cap="flat">
              <a:solidFill>
                <a:srgbClr val="2D3031"/>
              </a:solidFill>
              <a:prstDash val="solid"/>
              <a:round/>
            </a:ln>
          </a:top>
          <a:bottom>
            <a:ln w="127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12700" cap="flat">
              <a:solidFill>
                <a:srgbClr val="2D3031"/>
              </a:solidFill>
              <a:prstDash val="solid"/>
              <a:round/>
            </a:ln>
          </a:top>
          <a:bottom>
            <a:ln w="381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12700" cap="flat">
              <a:solidFill>
                <a:srgbClr val="2D3031"/>
              </a:solidFill>
              <a:prstDash val="solid"/>
              <a:round/>
            </a:ln>
          </a:top>
          <a:bottom>
            <a:ln w="127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solidFill>
            <a:srgbClr val="DDCAFF"/>
          </a:solidFill>
        </a:fill>
      </a:tcStyle>
    </a:wholeTbl>
    <a:band2H>
      <a:tcTxStyle b="def" i="def"/>
      <a:tcStyle>
        <a:tcBdr/>
        <a:fill>
          <a:solidFill>
            <a:srgbClr val="EFE6FF"/>
          </a:solidFill>
        </a:fill>
      </a:tcStyle>
    </a:band2H>
    <a:firstCol>
      <a:tcTxStyle b="on" i="off">
        <a:fontRef idx="maj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12700" cap="flat">
              <a:solidFill>
                <a:srgbClr val="2D3031"/>
              </a:solidFill>
              <a:prstDash val="solid"/>
              <a:round/>
            </a:ln>
          </a:top>
          <a:bottom>
            <a:ln w="127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38100" cap="flat">
              <a:solidFill>
                <a:srgbClr val="2D3031"/>
              </a:solidFill>
              <a:prstDash val="solid"/>
              <a:round/>
            </a:ln>
          </a:top>
          <a:bottom>
            <a:ln w="127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12700" cap="flat">
              <a:solidFill>
                <a:srgbClr val="2D3031"/>
              </a:solidFill>
              <a:prstDash val="solid"/>
              <a:round/>
            </a:ln>
          </a:top>
          <a:bottom>
            <a:ln w="381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12700" cap="flat">
              <a:solidFill>
                <a:srgbClr val="2D3031"/>
              </a:solidFill>
              <a:prstDash val="solid"/>
              <a:round/>
            </a:ln>
          </a:top>
          <a:bottom>
            <a:ln w="127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solidFill>
            <a:srgbClr val="F1F8FF"/>
          </a:solidFill>
        </a:fill>
      </a:tcStyle>
    </a:wholeTbl>
    <a:band2H>
      <a:tcTxStyle b="def" i="def"/>
      <a:tcStyle>
        <a:tcBdr/>
        <a:fill>
          <a:solidFill>
            <a:srgbClr val="F8FCFF"/>
          </a:solidFill>
        </a:fill>
      </a:tcStyle>
    </a:band2H>
    <a:firstCol>
      <a:tcTxStyle b="on" i="off">
        <a:fontRef idx="maj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12700" cap="flat">
              <a:solidFill>
                <a:srgbClr val="2D3031"/>
              </a:solidFill>
              <a:prstDash val="solid"/>
              <a:round/>
            </a:ln>
          </a:top>
          <a:bottom>
            <a:ln w="127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38100" cap="flat">
              <a:solidFill>
                <a:srgbClr val="2D3031"/>
              </a:solidFill>
              <a:prstDash val="solid"/>
              <a:round/>
            </a:ln>
          </a:top>
          <a:bottom>
            <a:ln w="127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12700" cap="flat">
              <a:solidFill>
                <a:srgbClr val="2D3031"/>
              </a:solidFill>
              <a:prstDash val="solid"/>
              <a:round/>
            </a:ln>
          </a:top>
          <a:bottom>
            <a:ln w="381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2D3031"/>
        </a:fontRef>
        <a:srgbClr val="2D303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2D3031"/>
          </a:solidFill>
        </a:fill>
      </a:tcStyle>
    </a:band2H>
    <a:firstCol>
      <a:tcTxStyle b="on" i="off">
        <a:fontRef idx="major">
          <a:srgbClr val="2D3031"/>
        </a:fontRef>
        <a:srgbClr val="2D303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D3031"/>
        </a:fontRef>
        <a:srgbClr val="2D303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D3031"/>
              </a:solidFill>
              <a:prstDash val="solid"/>
              <a:round/>
            </a:ln>
          </a:top>
          <a:bottom>
            <a:ln w="254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D3031"/>
          </a:solidFill>
        </a:fill>
      </a:tcStyle>
    </a:lastRow>
    <a:firstRow>
      <a:tcTxStyle b="on" i="off">
        <a:fontRef idx="major">
          <a:srgbClr val="2D3031"/>
        </a:fontRef>
        <a:srgbClr val="2D303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D3031"/>
              </a:solidFill>
              <a:prstDash val="solid"/>
              <a:round/>
            </a:ln>
          </a:top>
          <a:bottom>
            <a:ln w="254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12700" cap="flat">
              <a:solidFill>
                <a:srgbClr val="2D3031"/>
              </a:solidFill>
              <a:prstDash val="solid"/>
              <a:round/>
            </a:ln>
          </a:top>
          <a:bottom>
            <a:ln w="127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12700" cap="flat">
              <a:solidFill>
                <a:srgbClr val="2D3031"/>
              </a:solidFill>
              <a:prstDash val="solid"/>
              <a:round/>
            </a:ln>
          </a:top>
          <a:bottom>
            <a:ln w="127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solidFill>
            <a:srgbClr val="2D3031"/>
          </a:solidFill>
        </a:fill>
      </a:tcStyle>
    </a:firstCol>
    <a:lastRow>
      <a:tcTxStyle b="on" i="off">
        <a:fontRef idx="maj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38100" cap="flat">
              <a:solidFill>
                <a:srgbClr val="2D3031"/>
              </a:solidFill>
              <a:prstDash val="solid"/>
              <a:round/>
            </a:ln>
          </a:top>
          <a:bottom>
            <a:ln w="127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solidFill>
            <a:srgbClr val="2D3031"/>
          </a:solidFill>
        </a:fill>
      </a:tcStyle>
    </a:lastRow>
    <a:firstRow>
      <a:tcTxStyle b="on" i="off">
        <a:fontRef idx="maj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12700" cap="flat">
              <a:solidFill>
                <a:srgbClr val="2D3031"/>
              </a:solidFill>
              <a:prstDash val="solid"/>
              <a:round/>
            </a:ln>
          </a:top>
          <a:bottom>
            <a:ln w="381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solidFill>
            <a:srgbClr val="2D303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12700" cap="flat">
              <a:solidFill>
                <a:srgbClr val="2D3031"/>
              </a:solidFill>
              <a:prstDash val="solid"/>
              <a:round/>
            </a:ln>
          </a:top>
          <a:bottom>
            <a:ln w="127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solidFill>
            <a:srgbClr val="2D3031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12700" cap="flat">
              <a:solidFill>
                <a:srgbClr val="2D3031"/>
              </a:solidFill>
              <a:prstDash val="solid"/>
              <a:round/>
            </a:ln>
          </a:top>
          <a:bottom>
            <a:ln w="127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solidFill>
            <a:srgbClr val="2D3031">
              <a:alpha val="20000"/>
            </a:srgbClr>
          </a:solidFill>
        </a:fill>
      </a:tcStyle>
    </a:firstCol>
    <a:lastRow>
      <a:tcTxStyle b="on" i="off">
        <a:fontRef idx="maj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50800" cap="flat">
              <a:solidFill>
                <a:srgbClr val="2D3031"/>
              </a:solidFill>
              <a:prstDash val="solid"/>
              <a:round/>
            </a:ln>
          </a:top>
          <a:bottom>
            <a:ln w="127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12700" cap="flat">
              <a:solidFill>
                <a:srgbClr val="2D3031"/>
              </a:solidFill>
              <a:prstDash val="solid"/>
              <a:round/>
            </a:ln>
          </a:top>
          <a:bottom>
            <a:ln w="254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" name="Shape 7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rial"/>
      </a:defRPr>
    </a:lvl1pPr>
    <a:lvl2pPr indent="228600" latinLnBrk="0">
      <a:defRPr sz="1200">
        <a:latin typeface="+mj-lt"/>
        <a:ea typeface="+mj-ea"/>
        <a:cs typeface="+mj-cs"/>
        <a:sym typeface="Arial"/>
      </a:defRPr>
    </a:lvl2pPr>
    <a:lvl3pPr indent="457200" latinLnBrk="0">
      <a:defRPr sz="1200">
        <a:latin typeface="+mj-lt"/>
        <a:ea typeface="+mj-ea"/>
        <a:cs typeface="+mj-cs"/>
        <a:sym typeface="Arial"/>
      </a:defRPr>
    </a:lvl3pPr>
    <a:lvl4pPr indent="685800" latinLnBrk="0">
      <a:defRPr sz="1200">
        <a:latin typeface="+mj-lt"/>
        <a:ea typeface="+mj-ea"/>
        <a:cs typeface="+mj-cs"/>
        <a:sym typeface="Arial"/>
      </a:defRPr>
    </a:lvl4pPr>
    <a:lvl5pPr indent="914400" latinLnBrk="0">
      <a:defRPr sz="1200">
        <a:latin typeface="+mj-lt"/>
        <a:ea typeface="+mj-ea"/>
        <a:cs typeface="+mj-cs"/>
        <a:sym typeface="Arial"/>
      </a:defRPr>
    </a:lvl5pPr>
    <a:lvl6pPr indent="1143000" latinLnBrk="0">
      <a:defRPr sz="1200">
        <a:latin typeface="+mj-lt"/>
        <a:ea typeface="+mj-ea"/>
        <a:cs typeface="+mj-cs"/>
        <a:sym typeface="Arial"/>
      </a:defRPr>
    </a:lvl6pPr>
    <a:lvl7pPr indent="1371600" latinLnBrk="0">
      <a:defRPr sz="1200">
        <a:latin typeface="+mj-lt"/>
        <a:ea typeface="+mj-ea"/>
        <a:cs typeface="+mj-cs"/>
        <a:sym typeface="Arial"/>
      </a:defRPr>
    </a:lvl7pPr>
    <a:lvl8pPr indent="1600200" latinLnBrk="0">
      <a:defRPr sz="1200">
        <a:latin typeface="+mj-lt"/>
        <a:ea typeface="+mj-ea"/>
        <a:cs typeface="+mj-cs"/>
        <a:sym typeface="Arial"/>
      </a:defRPr>
    </a:lvl8pPr>
    <a:lvl9pPr indent="18288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акцидент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5" descr="Рисунок 5"/>
          <p:cNvPicPr>
            <a:picLocks noChangeAspect="1"/>
          </p:cNvPicPr>
          <p:nvPr/>
        </p:nvPicPr>
        <p:blipFill>
          <a:blip r:embed="rId2">
            <a:extLst/>
          </a:blip>
          <a:srcRect l="0" t="85582" r="59078" b="0"/>
          <a:stretch>
            <a:fillRect/>
          </a:stretch>
        </p:blipFill>
        <p:spPr>
          <a:xfrm>
            <a:off x="39757" y="5949948"/>
            <a:ext cx="4435408" cy="879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Рисунок 4" descr="Рисунок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79999" y="6332399"/>
            <a:ext cx="3277237" cy="209679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ОБРАЗЕЦ ЗАГОЛОВК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ОБРАЗЕЦ ЗАГОЛОВКА</a:t>
            </a:r>
          </a:p>
        </p:txBody>
      </p:sp>
      <p:sp>
        <p:nvSpPr>
          <p:cNvPr id="1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шмут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ОБРАЗЕЦ ЗАГОЛОВК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ОБРАЗЕЦ ЗАГОЛОВКА</a:t>
            </a:r>
          </a:p>
        </p:txBody>
      </p:sp>
      <p:sp>
        <p:nvSpPr>
          <p:cNvPr id="2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вне раздел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ОБРАЗЕЦ ЗАГОЛОВКА"/>
          <p:cNvSpPr txBox="1"/>
          <p:nvPr>
            <p:ph type="title" hasCustomPrompt="1"/>
          </p:nvPr>
        </p:nvSpPr>
        <p:spPr>
          <a:xfrm>
            <a:off x="550979" y="445131"/>
            <a:ext cx="8854279" cy="8790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D3031"/>
                </a:solidFill>
              </a:defRPr>
            </a:lvl1pPr>
          </a:lstStyle>
          <a:p>
            <a:pPr/>
            <a:r>
              <a:t>ОБРАЗЕЦ ЗАГОЛОВКА</a:t>
            </a:r>
          </a:p>
        </p:txBody>
      </p:sp>
      <p:pic>
        <p:nvPicPr>
          <p:cNvPr id="32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rcRect l="0" t="85582" r="73359" b="0"/>
          <a:stretch>
            <a:fillRect/>
          </a:stretch>
        </p:blipFill>
        <p:spPr>
          <a:xfrm>
            <a:off x="39757" y="5949948"/>
            <a:ext cx="2887593" cy="879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79999" y="6332399"/>
            <a:ext cx="3277237" cy="209679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Номер слайда"/>
          <p:cNvSpPr txBox="1"/>
          <p:nvPr>
            <p:ph type="sldNum" sz="quarter" idx="2"/>
          </p:nvPr>
        </p:nvSpPr>
        <p:spPr>
          <a:xfrm>
            <a:off x="11529516" y="6362050"/>
            <a:ext cx="153964" cy="15899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300"/>
              </a:lnSpc>
              <a:defRPr sz="1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большая схема/табл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ОБРАЗЕЦ ЗАГОЛОВКА"/>
          <p:cNvSpPr txBox="1"/>
          <p:nvPr>
            <p:ph type="title" hasCustomPrompt="1"/>
          </p:nvPr>
        </p:nvSpPr>
        <p:spPr>
          <a:xfrm>
            <a:off x="529713" y="517375"/>
            <a:ext cx="5069898" cy="222855"/>
          </a:xfrm>
          <a:prstGeom prst="rect">
            <a:avLst/>
          </a:prstGeom>
        </p:spPr>
        <p:txBody>
          <a:bodyPr/>
          <a:lstStyle>
            <a:lvl1pPr>
              <a:defRPr b="1" spc="40" sz="1200">
                <a:solidFill>
                  <a:srgbClr val="ACACBB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ОБРАЗЕЦ ЗАГОЛОВКА</a:t>
            </a:r>
          </a:p>
        </p:txBody>
      </p:sp>
      <p:pic>
        <p:nvPicPr>
          <p:cNvPr id="42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rcRect l="0" t="85582" r="73359" b="0"/>
          <a:stretch>
            <a:fillRect/>
          </a:stretch>
        </p:blipFill>
        <p:spPr>
          <a:xfrm>
            <a:off x="39757" y="5949948"/>
            <a:ext cx="2887593" cy="879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79999" y="6332399"/>
            <a:ext cx="3277237" cy="20967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Номер слайда"/>
          <p:cNvSpPr txBox="1"/>
          <p:nvPr>
            <p:ph type="sldNum" sz="quarter" idx="2"/>
          </p:nvPr>
        </p:nvSpPr>
        <p:spPr>
          <a:xfrm>
            <a:off x="11529516" y="6362050"/>
            <a:ext cx="153964" cy="15899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300"/>
              </a:lnSpc>
              <a:defRPr sz="1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внутри раздел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Текст заголовка"/>
          <p:cNvSpPr txBox="1"/>
          <p:nvPr>
            <p:ph type="title"/>
          </p:nvPr>
        </p:nvSpPr>
        <p:spPr>
          <a:xfrm>
            <a:off x="527299" y="864934"/>
            <a:ext cx="10515601" cy="540122"/>
          </a:xfrm>
          <a:prstGeom prst="rect">
            <a:avLst/>
          </a:prstGeom>
        </p:spPr>
        <p:txBody>
          <a:bodyPr/>
          <a:lstStyle>
            <a:lvl1pPr marR="5080" indent="12700">
              <a:lnSpc>
                <a:spcPct val="103298"/>
              </a:lnSpc>
              <a:spcBef>
                <a:spcPts val="100"/>
              </a:spcBef>
              <a:defRPr b="1" spc="-15" sz="2500">
                <a:solidFill>
                  <a:srgbClr val="2D3031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52" name="Рисунок 10" descr="Рисунок 10"/>
          <p:cNvPicPr>
            <a:picLocks noChangeAspect="1"/>
          </p:cNvPicPr>
          <p:nvPr/>
        </p:nvPicPr>
        <p:blipFill>
          <a:blip r:embed="rId2">
            <a:extLst/>
          </a:blip>
          <a:srcRect l="0" t="85582" r="73359" b="0"/>
          <a:stretch>
            <a:fillRect/>
          </a:stretch>
        </p:blipFill>
        <p:spPr>
          <a:xfrm>
            <a:off x="39757" y="5949948"/>
            <a:ext cx="2887593" cy="879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Рисунок 8" descr="Рисунок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79999" y="6332399"/>
            <a:ext cx="3277237" cy="20967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Номер слайда"/>
          <p:cNvSpPr txBox="1"/>
          <p:nvPr>
            <p:ph type="sldNum" sz="quarter" idx="2"/>
          </p:nvPr>
        </p:nvSpPr>
        <p:spPr>
          <a:xfrm>
            <a:off x="11529516" y="6362050"/>
            <a:ext cx="153964" cy="15899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300"/>
              </a:lnSpc>
              <a:defRPr sz="1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внутри раздела (справо)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Текст заголовка"/>
          <p:cNvSpPr txBox="1"/>
          <p:nvPr>
            <p:ph type="title"/>
          </p:nvPr>
        </p:nvSpPr>
        <p:spPr>
          <a:xfrm>
            <a:off x="6527800" y="864934"/>
            <a:ext cx="5148263" cy="573574"/>
          </a:xfrm>
          <a:prstGeom prst="rect">
            <a:avLst/>
          </a:prstGeom>
        </p:spPr>
        <p:txBody>
          <a:bodyPr/>
          <a:lstStyle>
            <a:lvl1pPr marR="5080" indent="12700">
              <a:lnSpc>
                <a:spcPct val="103298"/>
              </a:lnSpc>
              <a:spcBef>
                <a:spcPts val="100"/>
              </a:spcBef>
              <a:defRPr b="1" spc="-15" sz="2500">
                <a:solidFill>
                  <a:srgbClr val="2D3031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62" name="Рисунок 10" descr="Рисунок 10"/>
          <p:cNvPicPr>
            <a:picLocks noChangeAspect="1"/>
          </p:cNvPicPr>
          <p:nvPr/>
        </p:nvPicPr>
        <p:blipFill>
          <a:blip r:embed="rId2">
            <a:extLst/>
          </a:blip>
          <a:srcRect l="0" t="85582" r="73359" b="0"/>
          <a:stretch>
            <a:fillRect/>
          </a:stretch>
        </p:blipFill>
        <p:spPr>
          <a:xfrm>
            <a:off x="39757" y="5949948"/>
            <a:ext cx="2887593" cy="879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Рисунок 7" descr="Рисунок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27800" y="6332399"/>
            <a:ext cx="3277235" cy="20967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Номер слайда"/>
          <p:cNvSpPr txBox="1"/>
          <p:nvPr>
            <p:ph type="sldNum" sz="quarter" idx="2"/>
          </p:nvPr>
        </p:nvSpPr>
        <p:spPr>
          <a:xfrm>
            <a:off x="11529516" y="6362050"/>
            <a:ext cx="153964" cy="15899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300"/>
              </a:lnSpc>
              <a:defRPr sz="1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чистый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9999" y="6332399"/>
            <a:ext cx="3277237" cy="209679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2D3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ЕЦ ЗАГОЛОВКА"/>
          <p:cNvSpPr txBox="1"/>
          <p:nvPr>
            <p:ph type="title" hasCustomPrompt="1"/>
          </p:nvPr>
        </p:nvSpPr>
        <p:spPr>
          <a:xfrm>
            <a:off x="550979" y="445131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ОБРАЗЕЦ ЗАГОЛОВКА</a:t>
            </a:r>
          </a:p>
        </p:txBody>
      </p:sp>
      <p:pic>
        <p:nvPicPr>
          <p:cNvPr id="3" name="Рисунок 3" descr="Рисунок 3"/>
          <p:cNvPicPr>
            <a:picLocks noChangeAspect="1"/>
          </p:cNvPicPr>
          <p:nvPr/>
        </p:nvPicPr>
        <p:blipFill>
          <a:blip r:embed="rId2">
            <a:extLst/>
          </a:blip>
          <a:srcRect l="0" t="85582" r="73359" b="0"/>
          <a:stretch>
            <a:fillRect/>
          </a:stretch>
        </p:blipFill>
        <p:spPr>
          <a:xfrm>
            <a:off x="39757" y="5949948"/>
            <a:ext cx="2887593" cy="879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79999" y="6332399"/>
            <a:ext cx="3277237" cy="20967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Уровень текста 1…"/>
          <p:cNvSpPr txBox="1"/>
          <p:nvPr>
            <p:ph type="body" idx="1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" name="Номер слайда"/>
          <p:cNvSpPr txBox="1"/>
          <p:nvPr>
            <p:ph type="sldNum" sz="quarter" idx="2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5" strike="noStrike" sz="4000" u="none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5" strike="noStrike" sz="4000" u="none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5" strike="noStrike" sz="4000" u="none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5" strike="noStrike" sz="4000" u="none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5" strike="noStrike" sz="4000" u="none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5" strike="noStrike" sz="4000" u="none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5" strike="noStrike" sz="4000" u="none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5" strike="noStrike" sz="4000" u="none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5" strike="noStrike" sz="4000" u="none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"/><Relationship Id="rId3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"/><Relationship Id="rId3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"/><Relationship Id="rId3" Type="http://schemas.openxmlformats.org/officeDocument/2006/relationships/image" Target="../media/image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"/><Relationship Id="rId3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8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tif"/><Relationship Id="rId3" Type="http://schemas.openxmlformats.org/officeDocument/2006/relationships/image" Target="../media/image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"/><Relationship Id="rId3" Type="http://schemas.openxmlformats.org/officeDocument/2006/relationships/image" Target="../media/image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12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13.tif"/><Relationship Id="rId4" Type="http://schemas.openxmlformats.org/officeDocument/2006/relationships/image" Target="../media/image14.tif"/><Relationship Id="rId5" Type="http://schemas.openxmlformats.org/officeDocument/2006/relationships/image" Target="../media/image8.tif"/><Relationship Id="rId6" Type="http://schemas.openxmlformats.org/officeDocument/2006/relationships/image" Target="../media/image15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Точка слияния профессиональных…"/>
          <p:cNvSpPr txBox="1"/>
          <p:nvPr/>
        </p:nvSpPr>
        <p:spPr>
          <a:xfrm>
            <a:off x="270856" y="2506847"/>
            <a:ext cx="4350205" cy="1315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lnSpc>
                <a:spcPts val="5100"/>
              </a:lnSpc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Точка слияния профессиональных 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defTabSz="457200">
              <a:lnSpc>
                <a:spcPts val="5100"/>
              </a:lnSpc>
              <a:defRPr b="1" sz="2000">
                <a:solidFill>
                  <a:srgbClr val="38D43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IT-конференций</a:t>
            </a:r>
          </a:p>
        </p:txBody>
      </p:sp>
      <p:pic>
        <p:nvPicPr>
          <p:cNvPr id="82" name="YspdPkonae5XdbKTIrIbvB68cAWjZ8JgzcGkotl8NqrRSNh4BImZ6nUATUcYET_IbgJ8SL-vihDMpt0wMCcL3oRjGUwFG5RKgNSHYbLfeVaU23USwe0EqSFUSrmvDsHBdGlVSfJNb113RHas8_BHaQ.png" descr="YspdPkonae5XdbKTIrIbvB68cAWjZ8JgzcGkotl8NqrRSNh4BImZ6nUATUcYET_IbgJ8SL-vihDMpt0wMCcL3oRjGUwFG5RKgNSHYbLfeVaU23USwe0EqSFUSrmvDsHBdGlVSfJNb113RHas8_BHaQ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63902" y="-1132942"/>
            <a:ext cx="13793951" cy="13515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YSqGp_nA_HpdbsYzYPz8d9ZAldUwf477oZP2XSGYwGvdu8pYXnHZK1mfxJtRkTR00_SambJbBS3hV6RWyyQQIkSOyfjSu5i1uM9OcKzKdt3geBz3vnA6aFnqLS4CYJwx7t_QEu2TC0QNLcb27iBS_A.png" descr="YSqGp_nA_HpdbsYzYPz8d9ZAldUwf477oZP2XSGYwGvdu8pYXnHZK1mfxJtRkTR00_SambJbBS3hV6RWyyQQIkSOyfjSu5i1uM9OcKzKdt3geBz3vnA6aFnqLS4CYJwx7t_QEu2TC0QNLcb27iBS_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0855" y="411876"/>
            <a:ext cx="8026849" cy="2403040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Автоматизация обучения с использованием GitHub"/>
          <p:cNvSpPr txBox="1"/>
          <p:nvPr/>
        </p:nvSpPr>
        <p:spPr>
          <a:xfrm>
            <a:off x="247159" y="3848669"/>
            <a:ext cx="6716302" cy="197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lnSpc>
                <a:spcPts val="5000"/>
              </a:lnSpc>
              <a:defRPr b="1" cap="all" sz="3600">
                <a:solidFill>
                  <a:srgbClr val="38D43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Автоматизация обучения с использованием GitHub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логотип черный.png" descr="логотип черныи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GitHub Classroom"/>
          <p:cNvSpPr txBox="1"/>
          <p:nvPr/>
        </p:nvSpPr>
        <p:spPr>
          <a:xfrm>
            <a:off x="591150" y="182972"/>
            <a:ext cx="11009700" cy="68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6540" algn="ctr">
              <a:lnSpc>
                <a:spcPct val="120000"/>
              </a:lnSpc>
              <a:spcBef>
                <a:spcPts val="700"/>
              </a:spcBef>
              <a:defRPr cap="all" sz="4200">
                <a:solidFill>
                  <a:srgbClr val="000000"/>
                </a:solidFill>
              </a:defRPr>
            </a:lvl1pPr>
          </a:lstStyle>
          <a:p>
            <a:pPr/>
            <a:r>
              <a:t>GitHub Classroom</a:t>
            </a:r>
          </a:p>
        </p:txBody>
      </p:sp>
      <p:sp>
        <p:nvSpPr>
          <p:cNvPr id="119" name="Dashboard c информацией о сданных работах…"/>
          <p:cNvSpPr txBox="1"/>
          <p:nvPr/>
        </p:nvSpPr>
        <p:spPr>
          <a:xfrm>
            <a:off x="767300" y="1644476"/>
            <a:ext cx="10657400" cy="38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20841" marR="256540" indent="-32084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ct val="100000"/>
              <a:buChar char="•"/>
              <a:defRPr sz="3200">
                <a:solidFill>
                  <a:srgbClr val="000000"/>
                </a:solidFill>
              </a:defRPr>
            </a:pPr>
            <a:r>
              <a:t>Dashboard c информацией о сданных работах</a:t>
            </a:r>
          </a:p>
          <a:p>
            <a:pPr marL="320841" marR="256540" indent="-32084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ct val="100000"/>
              <a:buChar char="•"/>
              <a:defRPr sz="3200">
                <a:solidFill>
                  <a:srgbClr val="000000"/>
                </a:solidFill>
              </a:defRPr>
            </a:pPr>
            <a:r>
              <a:t>Можно использовать приватные репозитории, студенты не будут видеть реализации друг друга</a:t>
            </a:r>
          </a:p>
          <a:p>
            <a:pPr marL="320841" marR="256540" indent="-32084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ct val="100000"/>
              <a:buChar char="•"/>
              <a:defRPr sz="3200">
                <a:solidFill>
                  <a:srgbClr val="000000"/>
                </a:solidFill>
              </a:defRPr>
            </a:pPr>
            <a:r>
              <a:t>Есть интеграции с различными LMS (Moodle, Google Classroom и т.п.) *</a:t>
            </a:r>
          </a:p>
          <a:p>
            <a:pPr marL="320841" marR="256540" indent="-32084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ct val="100000"/>
              <a:buChar char="•"/>
              <a:defRPr sz="3200">
                <a:solidFill>
                  <a:srgbClr val="000000"/>
                </a:solidFill>
              </a:defRPr>
            </a:pPr>
            <a:r>
              <a:t>Автоматический прогон тестов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2194" y="1104896"/>
            <a:ext cx="9147611" cy="5075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логотип черный.png" descr="логотип черный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Создаем Организацию на GitHub"/>
          <p:cNvSpPr txBox="1"/>
          <p:nvPr/>
        </p:nvSpPr>
        <p:spPr>
          <a:xfrm>
            <a:off x="591150" y="182972"/>
            <a:ext cx="11009700" cy="68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6540" algn="ctr">
              <a:lnSpc>
                <a:spcPct val="120000"/>
              </a:lnSpc>
              <a:spcBef>
                <a:spcPts val="700"/>
              </a:spcBef>
              <a:defRPr cap="all" sz="4200">
                <a:solidFill>
                  <a:srgbClr val="000000"/>
                </a:solidFill>
              </a:defRPr>
            </a:lvl1pPr>
          </a:lstStyle>
          <a:p>
            <a:pPr/>
            <a:r>
              <a:t>Создаем Организацию на GitHub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1112267"/>
            <a:ext cx="9144000" cy="50608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логотип черный.png" descr="логотип черный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Создаем GitHub Classroom"/>
          <p:cNvSpPr txBox="1"/>
          <p:nvPr/>
        </p:nvSpPr>
        <p:spPr>
          <a:xfrm>
            <a:off x="591150" y="182972"/>
            <a:ext cx="11009700" cy="68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6540" algn="ctr">
              <a:lnSpc>
                <a:spcPct val="120000"/>
              </a:lnSpc>
              <a:spcBef>
                <a:spcPts val="700"/>
              </a:spcBef>
              <a:defRPr cap="all" sz="4200">
                <a:solidFill>
                  <a:srgbClr val="000000"/>
                </a:solidFill>
              </a:defRPr>
            </a:lvl1pPr>
          </a:lstStyle>
          <a:p>
            <a:pPr/>
            <a:r>
              <a:t>Создаем GitHub Classroom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1095518"/>
            <a:ext cx="9144000" cy="5094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логотип черный.png" descr="логотип черный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Создаем Template Repository"/>
          <p:cNvSpPr txBox="1"/>
          <p:nvPr/>
        </p:nvSpPr>
        <p:spPr>
          <a:xfrm>
            <a:off x="591150" y="182972"/>
            <a:ext cx="11009700" cy="68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6540" algn="ctr">
              <a:lnSpc>
                <a:spcPct val="120000"/>
              </a:lnSpc>
              <a:spcBef>
                <a:spcPts val="700"/>
              </a:spcBef>
              <a:defRPr cap="all" sz="4200">
                <a:solidFill>
                  <a:srgbClr val="000000"/>
                </a:solidFill>
              </a:defRPr>
            </a:lvl1pPr>
          </a:lstStyle>
          <a:p>
            <a:pPr/>
            <a:r>
              <a:t>Создаем Template Repository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7528" y="1108031"/>
            <a:ext cx="9144002" cy="5069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логотип черный.png" descr="логотип черный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Создаем Assignment"/>
          <p:cNvSpPr txBox="1"/>
          <p:nvPr/>
        </p:nvSpPr>
        <p:spPr>
          <a:xfrm>
            <a:off x="591150" y="182972"/>
            <a:ext cx="11009700" cy="68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6540" algn="ctr">
              <a:lnSpc>
                <a:spcPct val="120000"/>
              </a:lnSpc>
              <a:spcBef>
                <a:spcPts val="700"/>
              </a:spcBef>
              <a:defRPr cap="all" sz="4200">
                <a:solidFill>
                  <a:srgbClr val="000000"/>
                </a:solidFill>
              </a:defRPr>
            </a:lvl1pPr>
          </a:lstStyle>
          <a:p>
            <a:pPr/>
            <a:r>
              <a:t>Создаем Assignment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1114447"/>
            <a:ext cx="9144000" cy="5056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логотип черный.png" descr="логотип черный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Создаем Assignment"/>
          <p:cNvSpPr txBox="1"/>
          <p:nvPr/>
        </p:nvSpPr>
        <p:spPr>
          <a:xfrm>
            <a:off x="591150" y="182972"/>
            <a:ext cx="11009700" cy="68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6540" algn="ctr">
              <a:lnSpc>
                <a:spcPct val="120000"/>
              </a:lnSpc>
              <a:spcBef>
                <a:spcPts val="700"/>
              </a:spcBef>
              <a:defRPr cap="all" sz="4200">
                <a:solidFill>
                  <a:srgbClr val="000000"/>
                </a:solidFill>
              </a:defRPr>
            </a:lvl1pPr>
          </a:lstStyle>
          <a:p>
            <a:pPr/>
            <a:r>
              <a:t>Создаем Assignment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логотип черный.png" descr="логотип черныи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Выдаем задание студентам"/>
          <p:cNvSpPr txBox="1"/>
          <p:nvPr/>
        </p:nvSpPr>
        <p:spPr>
          <a:xfrm>
            <a:off x="591150" y="182972"/>
            <a:ext cx="11009700" cy="68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6540" algn="ctr">
              <a:lnSpc>
                <a:spcPct val="120000"/>
              </a:lnSpc>
              <a:spcBef>
                <a:spcPts val="700"/>
              </a:spcBef>
              <a:defRPr cap="all" sz="4200">
                <a:solidFill>
                  <a:srgbClr val="000000"/>
                </a:solidFill>
              </a:defRPr>
            </a:lvl1pPr>
          </a:lstStyle>
          <a:p>
            <a:pPr/>
            <a:r>
              <a:t>Выдаем задание студентам</a:t>
            </a:r>
          </a:p>
        </p:txBody>
      </p:sp>
      <p:sp>
        <p:nvSpPr>
          <p:cNvPr id="143" name="https://classroom.github.com/a/D9u-zBOw"/>
          <p:cNvSpPr txBox="1"/>
          <p:nvPr/>
        </p:nvSpPr>
        <p:spPr>
          <a:xfrm>
            <a:off x="3198037" y="5541613"/>
            <a:ext cx="5795922" cy="437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</a:lstStyle>
          <a:p>
            <a:pPr/>
            <a:r>
              <a:t>https://classroom.github.com/a/D9u-zBOw</a:t>
            </a:r>
          </a:p>
        </p:txBody>
      </p:sp>
      <p:pic>
        <p:nvPicPr>
          <p:cNvPr id="144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5387" y="1068387"/>
            <a:ext cx="4721227" cy="4721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1180837"/>
            <a:ext cx="9144000" cy="4923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логотип черный.png" descr="логотип черный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Classroom Dashboard"/>
          <p:cNvSpPr txBox="1"/>
          <p:nvPr/>
        </p:nvSpPr>
        <p:spPr>
          <a:xfrm>
            <a:off x="591150" y="182972"/>
            <a:ext cx="11009700" cy="68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6540" algn="ctr">
              <a:lnSpc>
                <a:spcPct val="120000"/>
              </a:lnSpc>
              <a:spcBef>
                <a:spcPts val="700"/>
              </a:spcBef>
              <a:defRPr cap="all" sz="4200">
                <a:solidFill>
                  <a:srgbClr val="000000"/>
                </a:solidFill>
              </a:defRPr>
            </a:lvl1pPr>
          </a:lstStyle>
          <a:p>
            <a:pPr/>
            <a:r>
              <a:t>Classroom Dashboard</a:t>
            </a:r>
          </a:p>
        </p:txBody>
      </p:sp>
      <p:sp>
        <p:nvSpPr>
          <p:cNvPr id="149" name="Прямоугольник"/>
          <p:cNvSpPr/>
          <p:nvPr/>
        </p:nvSpPr>
        <p:spPr>
          <a:xfrm>
            <a:off x="5504055" y="3470762"/>
            <a:ext cx="1183889" cy="343845"/>
          </a:xfrm>
          <a:prstGeom prst="rect">
            <a:avLst/>
          </a:prstGeom>
          <a:ln w="12700">
            <a:solidFill>
              <a:schemeClr val="accent2">
                <a:satOff val="-2325"/>
                <a:lumOff val="-10117"/>
              </a:schemeClr>
            </a:solidFill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логотип черный.png" descr="логотип черныи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Настраиваем Auto Grading"/>
          <p:cNvSpPr txBox="1"/>
          <p:nvPr/>
        </p:nvSpPr>
        <p:spPr>
          <a:xfrm>
            <a:off x="591150" y="182972"/>
            <a:ext cx="11009700" cy="68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6540" algn="ctr">
              <a:lnSpc>
                <a:spcPct val="120000"/>
              </a:lnSpc>
              <a:spcBef>
                <a:spcPts val="700"/>
              </a:spcBef>
              <a:defRPr cap="all" sz="4200">
                <a:solidFill>
                  <a:srgbClr val="000000"/>
                </a:solidFill>
              </a:defRPr>
            </a:lvl1pPr>
          </a:lstStyle>
          <a:p>
            <a:pPr/>
            <a:r>
              <a:t>Настраиваем Auto Grading</a:t>
            </a:r>
          </a:p>
        </p:txBody>
      </p:sp>
      <p:sp>
        <p:nvSpPr>
          <p:cNvPr id="153" name="// .github/classroom/autograding.json…"/>
          <p:cNvSpPr txBox="1"/>
          <p:nvPr/>
        </p:nvSpPr>
        <p:spPr>
          <a:xfrm>
            <a:off x="2931988" y="1215715"/>
            <a:ext cx="6328020" cy="485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2200">
                <a:solidFill>
                  <a:srgbClr val="A7A7A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.github/classroom/autograding.json</a:t>
            </a:r>
          </a:p>
          <a:p>
            <a:pPr defTabSz="457200">
              <a:defRPr sz="22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defTabSz="457200">
              <a:defRPr sz="22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872094"/>
                </a:solidFill>
              </a:rPr>
              <a:t>"tests"</a:t>
            </a:r>
            <a:r>
              <a:t>: [</a:t>
            </a:r>
          </a:p>
          <a:p>
            <a:pPr defTabSz="457200">
              <a:defRPr sz="22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</a:t>
            </a:r>
          </a:p>
          <a:p>
            <a:pPr defTabSz="457200">
              <a:defRPr sz="22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</a:t>
            </a:r>
            <a:r>
              <a:rPr>
                <a:solidFill>
                  <a:srgbClr val="872094"/>
                </a:solidFill>
              </a:rPr>
              <a:t>"name"</a:t>
            </a:r>
            <a:r>
              <a:t>: </a:t>
            </a:r>
            <a:r>
              <a:rPr>
                <a:solidFill>
                  <a:srgbClr val="077D16"/>
                </a:solidFill>
              </a:rPr>
              <a:t>"Run tests"</a:t>
            </a:r>
            <a:r>
              <a:t>,</a:t>
            </a:r>
          </a:p>
          <a:p>
            <a:pPr defTabSz="457200">
              <a:defRPr sz="22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</a:t>
            </a:r>
            <a:r>
              <a:rPr>
                <a:solidFill>
                  <a:srgbClr val="872094"/>
                </a:solidFill>
              </a:rPr>
              <a:t>"setup"</a:t>
            </a:r>
            <a:r>
              <a:t>: </a:t>
            </a:r>
            <a:r>
              <a:rPr>
                <a:solidFill>
                  <a:srgbClr val="077D16"/>
                </a:solidFill>
              </a:rPr>
              <a:t>""</a:t>
            </a:r>
            <a:r>
              <a:t>,</a:t>
            </a:r>
          </a:p>
          <a:p>
            <a:pPr defTabSz="457200">
              <a:defRPr sz="22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</a:t>
            </a:r>
            <a:r>
              <a:rPr>
                <a:solidFill>
                  <a:srgbClr val="872094"/>
                </a:solidFill>
              </a:rPr>
              <a:t>"run"</a:t>
            </a:r>
            <a:r>
              <a:t>: </a:t>
            </a:r>
            <a:r>
              <a:rPr>
                <a:solidFill>
                  <a:srgbClr val="077D16"/>
                </a:solidFill>
              </a:rPr>
              <a:t>"</a:t>
            </a:r>
            <a:r>
              <a:rPr>
                <a:solidFill>
                  <a:schemeClr val="accent2">
                    <a:satOff val="-2325"/>
                    <a:lumOff val="-10117"/>
                  </a:schemeClr>
                </a:solidFill>
              </a:rPr>
              <a:t>./gradlew clean test</a:t>
            </a:r>
            <a:r>
              <a:rPr>
                <a:solidFill>
                  <a:srgbClr val="077D16"/>
                </a:solidFill>
              </a:rPr>
              <a:t>"</a:t>
            </a:r>
            <a:r>
              <a:t>,</a:t>
            </a:r>
          </a:p>
          <a:p>
            <a:pPr defTabSz="457200">
              <a:defRPr sz="22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</a:t>
            </a:r>
            <a:r>
              <a:rPr>
                <a:solidFill>
                  <a:srgbClr val="872094"/>
                </a:solidFill>
              </a:rPr>
              <a:t>"input"</a:t>
            </a:r>
            <a:r>
              <a:t>: </a:t>
            </a:r>
            <a:r>
              <a:rPr>
                <a:solidFill>
                  <a:srgbClr val="077D16"/>
                </a:solidFill>
              </a:rPr>
              <a:t>""</a:t>
            </a:r>
            <a:r>
              <a:t>,</a:t>
            </a:r>
          </a:p>
          <a:p>
            <a:pPr defTabSz="457200">
              <a:defRPr sz="22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</a:t>
            </a:r>
            <a:r>
              <a:rPr>
                <a:solidFill>
                  <a:srgbClr val="872094"/>
                </a:solidFill>
              </a:rPr>
              <a:t>"output"</a:t>
            </a:r>
            <a:r>
              <a:t>: </a:t>
            </a:r>
            <a:r>
              <a:rPr>
                <a:solidFill>
                  <a:srgbClr val="077D16"/>
                </a:solidFill>
              </a:rPr>
              <a:t>""</a:t>
            </a:r>
            <a:r>
              <a:t>,</a:t>
            </a:r>
          </a:p>
          <a:p>
            <a:pPr defTabSz="457200">
              <a:defRPr sz="22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</a:t>
            </a:r>
            <a:r>
              <a:rPr>
                <a:solidFill>
                  <a:srgbClr val="872094"/>
                </a:solidFill>
              </a:rPr>
              <a:t>"comparison"</a:t>
            </a:r>
            <a:r>
              <a:t>: </a:t>
            </a:r>
            <a:r>
              <a:rPr>
                <a:solidFill>
                  <a:srgbClr val="077D16"/>
                </a:solidFill>
              </a:rPr>
              <a:t>"included"</a:t>
            </a:r>
            <a:r>
              <a:t>,</a:t>
            </a:r>
          </a:p>
          <a:p>
            <a:pPr defTabSz="457200">
              <a:defRPr sz="22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</a:t>
            </a:r>
            <a:r>
              <a:rPr>
                <a:solidFill>
                  <a:srgbClr val="872094"/>
                </a:solidFill>
              </a:rPr>
              <a:t>"timeout"</a:t>
            </a:r>
            <a:r>
              <a:t>: </a:t>
            </a:r>
            <a:r>
              <a:rPr>
                <a:solidFill>
                  <a:srgbClr val="1750EB"/>
                </a:solidFill>
              </a:rPr>
              <a:t>10</a:t>
            </a:r>
            <a:r>
              <a:t>,</a:t>
            </a:r>
          </a:p>
          <a:p>
            <a:pPr defTabSz="457200">
              <a:defRPr sz="22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</a:t>
            </a:r>
            <a:r>
              <a:rPr>
                <a:solidFill>
                  <a:srgbClr val="872094"/>
                </a:solidFill>
              </a:rPr>
              <a:t>"points"</a:t>
            </a:r>
            <a:r>
              <a:t>: </a:t>
            </a:r>
            <a:r>
              <a:rPr>
                <a:solidFill>
                  <a:srgbClr val="1750EB"/>
                </a:solidFill>
              </a:rPr>
              <a:t>10</a:t>
            </a:r>
            <a:endParaRPr>
              <a:solidFill>
                <a:srgbClr val="1750EB"/>
              </a:solidFill>
            </a:endParaRPr>
          </a:p>
          <a:p>
            <a:pPr defTabSz="457200">
              <a:defRPr sz="2200">
                <a:solidFill>
                  <a:srgbClr val="1750E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080808"/>
                </a:solidFill>
              </a:rPr>
              <a:t>}</a:t>
            </a:r>
            <a:endParaRPr>
              <a:solidFill>
                <a:srgbClr val="080808"/>
              </a:solidFill>
            </a:endParaRPr>
          </a:p>
          <a:p>
            <a:pPr defTabSz="457200">
              <a:defRPr sz="22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]</a:t>
            </a:r>
          </a:p>
          <a:p>
            <a:pPr defTabSz="457200">
              <a:defRPr sz="22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логотип черный.png" descr="логотип черныи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Настраиваем Auto Grading"/>
          <p:cNvSpPr txBox="1"/>
          <p:nvPr/>
        </p:nvSpPr>
        <p:spPr>
          <a:xfrm>
            <a:off x="591150" y="182972"/>
            <a:ext cx="11009700" cy="68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6540" algn="ctr">
              <a:lnSpc>
                <a:spcPct val="120000"/>
              </a:lnSpc>
              <a:spcBef>
                <a:spcPts val="700"/>
              </a:spcBef>
              <a:defRPr cap="all" sz="4200">
                <a:solidFill>
                  <a:srgbClr val="000000"/>
                </a:solidFill>
              </a:defRPr>
            </a:lvl1pPr>
          </a:lstStyle>
          <a:p>
            <a:pPr/>
            <a:r>
              <a:t>Настраиваем Auto Grading</a:t>
            </a:r>
          </a:p>
        </p:txBody>
      </p:sp>
      <p:sp>
        <p:nvSpPr>
          <p:cNvPr id="157" name="# ./github/workflows/classroom.yml…"/>
          <p:cNvSpPr txBox="1"/>
          <p:nvPr/>
        </p:nvSpPr>
        <p:spPr>
          <a:xfrm>
            <a:off x="2526749" y="1013706"/>
            <a:ext cx="7138500" cy="496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000">
                <a:solidFill>
                  <a:srgbClr val="A7A7A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./github/workflows/</a:t>
            </a:r>
            <a:r>
              <a:rPr>
                <a:solidFill>
                  <a:schemeClr val="accent2">
                    <a:satOff val="-2325"/>
                    <a:lumOff val="-10117"/>
                  </a:schemeClr>
                </a:solidFill>
              </a:rPr>
              <a:t>classroom.yml</a:t>
            </a:r>
          </a:p>
          <a:p>
            <a:pPr defTabSz="457200">
              <a:defRPr sz="2000">
                <a:solidFill>
                  <a:srgbClr val="0033B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name</a:t>
            </a:r>
            <a:r>
              <a:rPr>
                <a:solidFill>
                  <a:srgbClr val="080808"/>
                </a:solidFill>
              </a:rPr>
              <a:t>: </a:t>
            </a:r>
            <a:r>
              <a:rPr>
                <a:solidFill>
                  <a:schemeClr val="accent2">
                    <a:satOff val="-2325"/>
                    <a:lumOff val="-10117"/>
                  </a:schemeClr>
                </a:solidFill>
              </a:rPr>
              <a:t>GitHub Classroom Workflow</a:t>
            </a:r>
            <a:endParaRPr>
              <a:solidFill>
                <a:srgbClr val="080808"/>
              </a:solidFill>
            </a:endParaRPr>
          </a:p>
          <a:p>
            <a:pPr defTabSz="457200">
              <a:defRPr sz="2000">
                <a:solidFill>
                  <a:srgbClr val="0033B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on</a:t>
            </a:r>
            <a:r>
              <a:rPr>
                <a:solidFill>
                  <a:srgbClr val="080808"/>
                </a:solidFill>
              </a:rPr>
              <a:t>: [push]</a:t>
            </a:r>
            <a:endParaRPr>
              <a:solidFill>
                <a:srgbClr val="080808"/>
              </a:solidFill>
            </a:endParaRPr>
          </a:p>
          <a:p>
            <a:pPr defTabSz="457200">
              <a:defRPr sz="2000">
                <a:solidFill>
                  <a:srgbClr val="0033B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jobs</a:t>
            </a:r>
            <a:r>
              <a:rPr>
                <a:solidFill>
                  <a:srgbClr val="080808"/>
                </a:solidFill>
              </a:rPr>
              <a:t>:</a:t>
            </a:r>
            <a:endParaRPr>
              <a:solidFill>
                <a:srgbClr val="080808"/>
              </a:solidFill>
            </a:endParaRPr>
          </a:p>
          <a:p>
            <a:pPr defTabSz="457200">
              <a:defRPr sz="20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0033B3"/>
                </a:solidFill>
              </a:rPr>
              <a:t>build</a:t>
            </a:r>
            <a:r>
              <a:t>:</a:t>
            </a:r>
          </a:p>
          <a:p>
            <a:pPr defTabSz="457200">
              <a:defRPr sz="20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0033B3"/>
                </a:solidFill>
              </a:rPr>
              <a:t>name</a:t>
            </a:r>
            <a:r>
              <a:t>: </a:t>
            </a:r>
            <a:r>
              <a:rPr>
                <a:solidFill>
                  <a:schemeClr val="accent2">
                    <a:satOff val="-2325"/>
                    <a:lumOff val="-10117"/>
                  </a:schemeClr>
                </a:solidFill>
              </a:rPr>
              <a:t>Autograding</a:t>
            </a:r>
          </a:p>
          <a:p>
            <a:pPr defTabSz="457200">
              <a:defRPr sz="20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0033B3"/>
                </a:solidFill>
              </a:rPr>
              <a:t>runs-on</a:t>
            </a:r>
            <a:r>
              <a:t>: ubuntu-latest</a:t>
            </a:r>
          </a:p>
          <a:p>
            <a:pPr defTabSz="457200">
              <a:defRPr sz="20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0033B3"/>
                </a:solidFill>
              </a:rPr>
              <a:t>steps</a:t>
            </a:r>
            <a:r>
              <a:t>:</a:t>
            </a:r>
          </a:p>
          <a:p>
            <a:pPr defTabSz="457200">
              <a:defRPr sz="20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- </a:t>
            </a:r>
            <a:r>
              <a:rPr>
                <a:solidFill>
                  <a:srgbClr val="0033B3"/>
                </a:solidFill>
              </a:rPr>
              <a:t>uses</a:t>
            </a:r>
            <a:r>
              <a:t>: actions/checkout@v2</a:t>
            </a:r>
          </a:p>
          <a:p>
            <a:pPr defTabSz="457200">
              <a:defRPr sz="20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- </a:t>
            </a:r>
            <a:r>
              <a:rPr>
                <a:solidFill>
                  <a:srgbClr val="0033B3"/>
                </a:solidFill>
              </a:rPr>
              <a:t>uses</a:t>
            </a:r>
            <a:r>
              <a:t>: actions/setup-java@v1</a:t>
            </a:r>
          </a:p>
          <a:p>
            <a:pPr defTabSz="457200">
              <a:defRPr sz="20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0033B3"/>
                </a:solidFill>
              </a:rPr>
              <a:t>with</a:t>
            </a:r>
            <a:r>
              <a:t>:</a:t>
            </a:r>
          </a:p>
          <a:p>
            <a:pPr defTabSz="457200">
              <a:defRPr sz="20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</a:t>
            </a:r>
            <a:r>
              <a:rPr>
                <a:solidFill>
                  <a:srgbClr val="0033B3"/>
                </a:solidFill>
              </a:rPr>
              <a:t>java-version</a:t>
            </a:r>
            <a:r>
              <a:t>: 11</a:t>
            </a:r>
            <a:endParaRPr>
              <a:solidFill>
                <a:srgbClr val="0033B3"/>
              </a:solidFill>
            </a:endParaRPr>
          </a:p>
          <a:p>
            <a:pPr defTabSz="457200">
              <a:defRPr sz="20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- </a:t>
            </a:r>
            <a:r>
              <a:rPr>
                <a:solidFill>
                  <a:srgbClr val="0033B3"/>
                </a:solidFill>
              </a:rPr>
              <a:t>uses</a:t>
            </a:r>
            <a:r>
              <a:t>: eskatos/gradle-command-action@v1</a:t>
            </a:r>
          </a:p>
          <a:p>
            <a:pPr defTabSz="457200">
              <a:defRPr sz="20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0033B3"/>
                </a:solidFill>
              </a:rPr>
              <a:t>with</a:t>
            </a:r>
            <a:r>
              <a:t>:</a:t>
            </a:r>
          </a:p>
          <a:p>
            <a:pPr defTabSz="457200">
              <a:defRPr sz="20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</a:t>
            </a:r>
            <a:r>
              <a:rPr>
                <a:solidFill>
                  <a:srgbClr val="0033B3"/>
                </a:solidFill>
              </a:rPr>
              <a:t>arguments</a:t>
            </a:r>
            <a:r>
              <a:t>: clean build</a:t>
            </a:r>
          </a:p>
          <a:p>
            <a:pPr defTabSz="457200">
              <a:defRPr sz="20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- </a:t>
            </a:r>
            <a:r>
              <a:rPr>
                <a:solidFill>
                  <a:srgbClr val="0033B3"/>
                </a:solidFill>
              </a:rPr>
              <a:t>uses</a:t>
            </a:r>
            <a:r>
              <a:t>: </a:t>
            </a:r>
            <a:r>
              <a:rPr>
                <a:solidFill>
                  <a:schemeClr val="accent2">
                    <a:satOff val="-2325"/>
                    <a:lumOff val="-10117"/>
                  </a:schemeClr>
                </a:solidFill>
              </a:rPr>
              <a:t>education/autograding@v1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11+ лет коммерческой разработки (Java/Kotlin)…"/>
          <p:cNvSpPr txBox="1"/>
          <p:nvPr/>
        </p:nvSpPr>
        <p:spPr>
          <a:xfrm>
            <a:off x="320593" y="2280621"/>
            <a:ext cx="6487628" cy="2826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23838" marR="256540" indent="-212725">
              <a:lnSpc>
                <a:spcPct val="120000"/>
              </a:lnSpc>
              <a:spcBef>
                <a:spcPts val="700"/>
              </a:spcBef>
              <a:buClr>
                <a:schemeClr val="accent1"/>
              </a:buClr>
              <a:buSzPct val="100000"/>
              <a:buFont typeface="Arial"/>
              <a:buChar char="●"/>
              <a:defRPr sz="2500">
                <a:solidFill>
                  <a:srgbClr val="FFFFFF"/>
                </a:solidFill>
              </a:defRPr>
            </a:pPr>
            <a:r>
              <a:t>11+ лет коммерческой разработки (Java/Kotlin)</a:t>
            </a:r>
          </a:p>
          <a:p>
            <a:pPr marL="223838" marR="256540" indent="-212725">
              <a:lnSpc>
                <a:spcPct val="120000"/>
              </a:lnSpc>
              <a:spcBef>
                <a:spcPts val="700"/>
              </a:spcBef>
              <a:buClr>
                <a:schemeClr val="accent1"/>
              </a:buClr>
              <a:buSzPct val="100000"/>
              <a:buFont typeface="Arial"/>
              <a:buChar char="●"/>
              <a:defRPr sz="2500">
                <a:solidFill>
                  <a:srgbClr val="FFFFFF"/>
                </a:solidFill>
              </a:defRPr>
            </a:pPr>
            <a:r>
              <a:t>6+ лет в роли TeamLead / Архитектора</a:t>
            </a:r>
          </a:p>
          <a:p>
            <a:pPr marL="223838" marR="256540" indent="-212725">
              <a:lnSpc>
                <a:spcPct val="120000"/>
              </a:lnSpc>
              <a:spcBef>
                <a:spcPts val="700"/>
              </a:spcBef>
              <a:buClr>
                <a:schemeClr val="accent1"/>
              </a:buClr>
              <a:buSzPct val="100000"/>
              <a:buFont typeface="Arial"/>
              <a:buChar char="●"/>
              <a:defRPr sz="2500">
                <a:solidFill>
                  <a:srgbClr val="FFFFFF"/>
                </a:solidFill>
              </a:defRPr>
            </a:pPr>
            <a:r>
              <a:t>7 лет преподаю МГТУ им. Н.Э.Баумана курс «Распределенные системы обработки информации»</a:t>
            </a:r>
          </a:p>
        </p:txBody>
      </p:sp>
      <p:pic>
        <p:nvPicPr>
          <p:cNvPr id="87" name="логотип черный.png" descr="логотип черныи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0036" y="547846"/>
            <a:ext cx="3759006" cy="5012009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Заголовок 7"/>
          <p:cNvSpPr txBox="1"/>
          <p:nvPr>
            <p:ph type="title"/>
          </p:nvPr>
        </p:nvSpPr>
        <p:spPr>
          <a:xfrm>
            <a:off x="402953" y="515287"/>
            <a:ext cx="5267940" cy="540121"/>
          </a:xfrm>
          <a:prstGeom prst="rect">
            <a:avLst/>
          </a:prstGeom>
        </p:spPr>
        <p:txBody>
          <a:bodyPr/>
          <a:lstStyle>
            <a:lvl1pPr defTabSz="466344">
              <a:defRPr cap="all" spc="0" sz="3000"/>
            </a:lvl1pPr>
          </a:lstStyle>
          <a:p>
            <a:pPr/>
            <a:r>
              <a:t>Романов Алексей</a:t>
            </a:r>
          </a:p>
        </p:txBody>
      </p:sp>
      <p:sp>
        <p:nvSpPr>
          <p:cNvPr id="90" name="Нижний колонтитул 25"/>
          <p:cNvSpPr txBox="1"/>
          <p:nvPr/>
        </p:nvSpPr>
        <p:spPr>
          <a:xfrm>
            <a:off x="402953" y="1083994"/>
            <a:ext cx="5267940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indent="12700">
              <a:spcBef>
                <a:spcPts val="100"/>
              </a:spcBef>
              <a:defRPr b="1" spc="55" sz="2200">
                <a:solidFill>
                  <a:srgbClr val="0066E5"/>
                </a:solidFill>
              </a:defRPr>
            </a:lvl1pPr>
          </a:lstStyle>
          <a:p>
            <a:pPr/>
            <a:r>
              <a:t>Software Архитектор, ИННОТЕХ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1177640"/>
            <a:ext cx="9144000" cy="4930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логотип черный.png" descr="логотип черный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Успешное выполнение тестов"/>
          <p:cNvSpPr txBox="1"/>
          <p:nvPr/>
        </p:nvSpPr>
        <p:spPr>
          <a:xfrm>
            <a:off x="591150" y="182972"/>
            <a:ext cx="11009700" cy="68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6540" algn="ctr">
              <a:lnSpc>
                <a:spcPct val="120000"/>
              </a:lnSpc>
              <a:spcBef>
                <a:spcPts val="700"/>
              </a:spcBef>
              <a:defRPr cap="all" sz="4200">
                <a:solidFill>
                  <a:srgbClr val="000000"/>
                </a:solidFill>
              </a:defRPr>
            </a:lvl1pPr>
          </a:lstStyle>
          <a:p>
            <a:pPr/>
            <a:r>
              <a:t>Успешное выполнение тестов</a:t>
            </a:r>
          </a:p>
        </p:txBody>
      </p:sp>
      <p:sp>
        <p:nvSpPr>
          <p:cNvPr id="162" name="Прямоугольник"/>
          <p:cNvSpPr/>
          <p:nvPr/>
        </p:nvSpPr>
        <p:spPr>
          <a:xfrm>
            <a:off x="5504055" y="3470762"/>
            <a:ext cx="1183889" cy="343845"/>
          </a:xfrm>
          <a:prstGeom prst="rect">
            <a:avLst/>
          </a:prstGeom>
          <a:ln w="12700">
            <a:solidFill>
              <a:schemeClr val="accent2">
                <a:satOff val="-2325"/>
                <a:lumOff val="-10117"/>
              </a:schemeClr>
            </a:solidFill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логотип черный.png" descr="логотип черныи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Виды тестов"/>
          <p:cNvSpPr txBox="1"/>
          <p:nvPr/>
        </p:nvSpPr>
        <p:spPr>
          <a:xfrm>
            <a:off x="591150" y="182971"/>
            <a:ext cx="11009700" cy="769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6540" algn="ctr">
              <a:lnSpc>
                <a:spcPct val="120000"/>
              </a:lnSpc>
              <a:spcBef>
                <a:spcPts val="7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Виды тестов</a:t>
            </a:r>
          </a:p>
        </p:txBody>
      </p:sp>
      <p:sp>
        <p:nvSpPr>
          <p:cNvPr id="166" name="Если язык и framework заранее известны, то unit-тесты + интеграционные…"/>
          <p:cNvSpPr txBox="1"/>
          <p:nvPr/>
        </p:nvSpPr>
        <p:spPr>
          <a:xfrm>
            <a:off x="767300" y="1842507"/>
            <a:ext cx="10657400" cy="3310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481263" marR="256540" indent="-481263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ct val="100000"/>
              <a:buChar char="•"/>
              <a:defRPr sz="3600">
                <a:solidFill>
                  <a:srgbClr val="000000"/>
                </a:solidFill>
              </a:defRPr>
            </a:pPr>
            <a:r>
              <a:t>Если язык и framework заранее известны, то unit-тесты + интеграционные</a:t>
            </a:r>
          </a:p>
          <a:p>
            <a:pPr marL="481263" marR="256540" indent="-481263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ct val="100000"/>
              <a:buChar char="•"/>
              <a:defRPr sz="3600">
                <a:solidFill>
                  <a:srgbClr val="000000"/>
                </a:solidFill>
              </a:defRPr>
            </a:pPr>
            <a:r>
              <a:t>Если этих тестов недостаточно или может быть любой язык разработки, то можно использовать Postman / Newman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логотип черный.png" descr="логотип черныи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Проблемы при использовании Github Classroom"/>
          <p:cNvSpPr txBox="1"/>
          <p:nvPr/>
        </p:nvSpPr>
        <p:spPr>
          <a:xfrm>
            <a:off x="591150" y="182971"/>
            <a:ext cx="11009700" cy="1411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6540" algn="ctr">
              <a:lnSpc>
                <a:spcPct val="120000"/>
              </a:lnSpc>
              <a:spcBef>
                <a:spcPts val="700"/>
              </a:spcBef>
              <a:defRPr cap="all" sz="4200">
                <a:solidFill>
                  <a:srgbClr val="000000"/>
                </a:solidFill>
              </a:defRPr>
            </a:lvl1pPr>
          </a:lstStyle>
          <a:p>
            <a:pPr/>
            <a:r>
              <a:t>Проблемы при использовании Github Classroom</a:t>
            </a:r>
          </a:p>
        </p:txBody>
      </p:sp>
      <p:sp>
        <p:nvSpPr>
          <p:cNvPr id="170" name="2000 мин/месяц на приватные репозитории, а дальше…"/>
          <p:cNvSpPr txBox="1"/>
          <p:nvPr/>
        </p:nvSpPr>
        <p:spPr>
          <a:xfrm>
            <a:off x="767300" y="2805515"/>
            <a:ext cx="10657400" cy="1411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R="256540" algn="ctr">
              <a:lnSpc>
                <a:spcPct val="120000"/>
              </a:lnSpc>
              <a:spcBef>
                <a:spcPts val="1200"/>
              </a:spcBef>
              <a:defRPr sz="4200">
                <a:solidFill>
                  <a:srgbClr val="000000"/>
                </a:solidFill>
              </a:defRPr>
            </a:pPr>
            <a:r>
              <a:t>2000 мин/месяц на </a:t>
            </a:r>
            <a:r>
              <a:rPr>
                <a:solidFill>
                  <a:schemeClr val="accent1"/>
                </a:solidFill>
              </a:rPr>
              <a:t>приватные</a:t>
            </a:r>
            <a:r>
              <a:t> репозитории, а дальше…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логотип черный.png" descr="логотип черныи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764" y="714880"/>
            <a:ext cx="11428471" cy="47569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логотип черный.png" descr="логотип черныи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Варианты решения"/>
          <p:cNvSpPr txBox="1"/>
          <p:nvPr/>
        </p:nvSpPr>
        <p:spPr>
          <a:xfrm>
            <a:off x="591150" y="182972"/>
            <a:ext cx="11009700" cy="68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6540" algn="ctr">
              <a:lnSpc>
                <a:spcPct val="120000"/>
              </a:lnSpc>
              <a:spcBef>
                <a:spcPts val="700"/>
              </a:spcBef>
              <a:defRPr cap="all" sz="4200">
                <a:solidFill>
                  <a:srgbClr val="000000"/>
                </a:solidFill>
              </a:defRPr>
            </a:lvl1pPr>
          </a:lstStyle>
          <a:p>
            <a:pPr/>
            <a:r>
              <a:t>Варианты решения</a:t>
            </a:r>
          </a:p>
        </p:txBody>
      </p:sp>
      <p:sp>
        <p:nvSpPr>
          <p:cNvPr id="177" name="Использовать публичные репозитории…"/>
          <p:cNvSpPr txBox="1"/>
          <p:nvPr/>
        </p:nvSpPr>
        <p:spPr>
          <a:xfrm>
            <a:off x="767300" y="2013240"/>
            <a:ext cx="10657400" cy="3172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421105" marR="256540" indent="-421105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ct val="100000"/>
              <a:buChar char="•"/>
              <a:defRPr sz="4200">
                <a:solidFill>
                  <a:srgbClr val="000000"/>
                </a:solidFill>
              </a:defRPr>
            </a:pPr>
            <a:r>
              <a:t>Использовать публичные репозитории</a:t>
            </a:r>
          </a:p>
          <a:p>
            <a:pPr marL="421105" marR="256540" indent="-421105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ct val="100000"/>
              <a:buChar char="•"/>
              <a:defRPr sz="4200">
                <a:solidFill>
                  <a:srgbClr val="000000"/>
                </a:solidFill>
              </a:defRPr>
            </a:pPr>
            <a:r>
              <a:t>Установить прогон тестов только на ветку master</a:t>
            </a:r>
          </a:p>
          <a:p>
            <a:pPr marL="421105" marR="256540" indent="-421105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ct val="100000"/>
              <a:buChar char="•"/>
              <a:defRPr sz="4200">
                <a:solidFill>
                  <a:srgbClr val="000000"/>
                </a:solidFill>
              </a:defRPr>
            </a:pPr>
            <a:r>
              <a:t>Self-Hosted Runner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7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логотип черный.png" descr="логотип черныи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Образы для SELF-hosted runner"/>
          <p:cNvSpPr txBox="1"/>
          <p:nvPr/>
        </p:nvSpPr>
        <p:spPr>
          <a:xfrm>
            <a:off x="591150" y="182972"/>
            <a:ext cx="11009700" cy="68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6540" algn="ctr">
              <a:lnSpc>
                <a:spcPct val="120000"/>
              </a:lnSpc>
              <a:spcBef>
                <a:spcPts val="700"/>
              </a:spcBef>
              <a:defRPr cap="all" sz="4200">
                <a:solidFill>
                  <a:srgbClr val="000000"/>
                </a:solidFill>
              </a:defRPr>
            </a:lvl1pPr>
          </a:lstStyle>
          <a:p>
            <a:pPr/>
            <a:r>
              <a:t>Образы для SELF-hosted runner</a:t>
            </a:r>
          </a:p>
        </p:txBody>
      </p:sp>
      <p:pic>
        <p:nvPicPr>
          <p:cNvPr id="181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08115" y="1041115"/>
            <a:ext cx="4775771" cy="477577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https://github.com/actions/virtual-environments/tree/main/images/linux"/>
          <p:cNvSpPr txBox="1"/>
          <p:nvPr/>
        </p:nvSpPr>
        <p:spPr>
          <a:xfrm>
            <a:off x="1334337" y="5538983"/>
            <a:ext cx="9523323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</a:lstStyle>
          <a:p>
            <a:pPr/>
            <a:r>
              <a:t>https://github.com/actions/virtual-environments/tree/main/images/linux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1061987"/>
            <a:ext cx="9144000" cy="5074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логотип черный.png" descr="логотип черный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Учет лабораторных"/>
          <p:cNvSpPr txBox="1"/>
          <p:nvPr/>
        </p:nvSpPr>
        <p:spPr>
          <a:xfrm>
            <a:off x="591150" y="182972"/>
            <a:ext cx="11009700" cy="68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6540" algn="ctr">
              <a:lnSpc>
                <a:spcPct val="120000"/>
              </a:lnSpc>
              <a:spcBef>
                <a:spcPts val="700"/>
              </a:spcBef>
              <a:defRPr cap="all" sz="4200">
                <a:solidFill>
                  <a:srgbClr val="000000"/>
                </a:solidFill>
              </a:defRPr>
            </a:lvl1pPr>
          </a:lstStyle>
          <a:p>
            <a:pPr/>
            <a:r>
              <a:t>Учет лабораторных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логотип черный.png" descr="логотип черныи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Учет лабораторных"/>
          <p:cNvSpPr txBox="1"/>
          <p:nvPr/>
        </p:nvSpPr>
        <p:spPr>
          <a:xfrm>
            <a:off x="591150" y="182972"/>
            <a:ext cx="11009700" cy="68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6540" algn="ctr">
              <a:lnSpc>
                <a:spcPct val="120000"/>
              </a:lnSpc>
              <a:spcBef>
                <a:spcPts val="700"/>
              </a:spcBef>
              <a:defRPr cap="all" sz="4200">
                <a:solidFill>
                  <a:srgbClr val="000000"/>
                </a:solidFill>
              </a:defRPr>
            </a:lvl1pPr>
          </a:lstStyle>
          <a:p>
            <a:pPr/>
            <a:r>
              <a:t>Учет лабораторных</a:t>
            </a:r>
          </a:p>
        </p:txBody>
      </p:sp>
      <p:sp>
        <p:nvSpPr>
          <p:cNvPr id="190" name="# ./github/workflows/classroom.yml…"/>
          <p:cNvSpPr txBox="1"/>
          <p:nvPr/>
        </p:nvSpPr>
        <p:spPr>
          <a:xfrm>
            <a:off x="1685683" y="1115361"/>
            <a:ext cx="8820631" cy="496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000">
                <a:solidFill>
                  <a:srgbClr val="A7A7A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./github/workflows/classroom.yml</a:t>
            </a:r>
          </a:p>
          <a:p>
            <a:pPr defTabSz="457200">
              <a:defRPr sz="2000">
                <a:solidFill>
                  <a:srgbClr val="0033B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name</a:t>
            </a:r>
            <a:r>
              <a:rPr>
                <a:solidFill>
                  <a:srgbClr val="080808"/>
                </a:solidFill>
              </a:rPr>
              <a:t>: </a:t>
            </a:r>
            <a:r>
              <a:rPr>
                <a:solidFill>
                  <a:srgbClr val="000000"/>
                </a:solidFill>
              </a:rPr>
              <a:t>GitHub Classroom Workflow</a:t>
            </a:r>
            <a:endParaRPr>
              <a:solidFill>
                <a:srgbClr val="080808"/>
              </a:solidFill>
            </a:endParaRPr>
          </a:p>
          <a:p>
            <a:pPr defTabSz="457200">
              <a:defRPr sz="2000">
                <a:solidFill>
                  <a:srgbClr val="0033B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on</a:t>
            </a:r>
            <a:r>
              <a:rPr>
                <a:solidFill>
                  <a:srgbClr val="080808"/>
                </a:solidFill>
              </a:rPr>
              <a:t>: [push]</a:t>
            </a:r>
            <a:endParaRPr>
              <a:solidFill>
                <a:srgbClr val="080808"/>
              </a:solidFill>
            </a:endParaRPr>
          </a:p>
          <a:p>
            <a:pPr defTabSz="457200">
              <a:defRPr sz="2000">
                <a:solidFill>
                  <a:srgbClr val="0033B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jobs</a:t>
            </a:r>
            <a:r>
              <a:rPr>
                <a:solidFill>
                  <a:srgbClr val="080808"/>
                </a:solidFill>
              </a:rPr>
              <a:t>:</a:t>
            </a:r>
            <a:endParaRPr>
              <a:solidFill>
                <a:srgbClr val="080808"/>
              </a:solidFill>
            </a:endParaRPr>
          </a:p>
          <a:p>
            <a:pPr defTabSz="457200">
              <a:defRPr sz="20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0033B3"/>
                </a:solidFill>
              </a:rPr>
              <a:t>build</a:t>
            </a:r>
            <a:r>
              <a:t>:</a:t>
            </a:r>
          </a:p>
          <a:p>
            <a:pPr defTabSz="457200">
              <a:defRPr sz="20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0033B3"/>
                </a:solidFill>
              </a:rPr>
              <a:t>name</a:t>
            </a:r>
            <a:r>
              <a:t>: </a:t>
            </a:r>
            <a:r>
              <a:rPr>
                <a:solidFill>
                  <a:srgbClr val="000000"/>
                </a:solidFill>
              </a:rPr>
              <a:t>Autograding</a:t>
            </a:r>
          </a:p>
          <a:p>
            <a:pPr defTabSz="457200">
              <a:defRPr sz="20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0033B3"/>
                </a:solidFill>
              </a:rPr>
              <a:t>runs-on</a:t>
            </a:r>
            <a:r>
              <a:t>: ubuntu-latest</a:t>
            </a:r>
          </a:p>
          <a:p>
            <a:pPr defTabSz="457200">
              <a:defRPr sz="20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0033B3"/>
                </a:solidFill>
              </a:rPr>
              <a:t>steps</a:t>
            </a:r>
            <a:r>
              <a:t>:</a:t>
            </a:r>
          </a:p>
          <a:p>
            <a:pPr defTabSz="457200">
              <a:defRPr sz="20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. . .</a:t>
            </a:r>
          </a:p>
          <a:p>
            <a:pPr defTabSz="457200">
              <a:defRPr sz="20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- </a:t>
            </a:r>
            <a:r>
              <a:rPr>
                <a:solidFill>
                  <a:srgbClr val="0033B3"/>
                </a:solidFill>
              </a:rPr>
              <a:t>uses</a:t>
            </a:r>
            <a:r>
              <a:t>: </a:t>
            </a:r>
            <a:r>
              <a:rPr>
                <a:solidFill>
                  <a:srgbClr val="000000"/>
                </a:solidFill>
              </a:rPr>
              <a:t>education/autograding@v1</a:t>
            </a:r>
            <a:endParaRPr>
              <a:solidFill>
                <a:srgbClr val="000000"/>
              </a:solidFill>
            </a:endParaRPr>
          </a:p>
          <a:p>
            <a:pPr defTabSz="457200">
              <a:defRPr sz="2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</a:t>
            </a:r>
            <a:r>
              <a:rPr>
                <a:solidFill>
                  <a:srgbClr val="080808"/>
                </a:solidFill>
              </a:rPr>
              <a:t>- </a:t>
            </a:r>
            <a:r>
              <a:rPr>
                <a:solidFill>
                  <a:srgbClr val="0033B3"/>
                </a:solidFill>
              </a:rPr>
              <a:t>name</a:t>
            </a:r>
            <a:r>
              <a:rPr>
                <a:solidFill>
                  <a:srgbClr val="080808"/>
                </a:solidFill>
              </a:rPr>
              <a:t>: </a:t>
            </a:r>
            <a:r>
              <a:rPr>
                <a:solidFill>
                  <a:schemeClr val="accent2">
                    <a:satOff val="-2325"/>
                    <a:lumOff val="-10117"/>
                  </a:schemeClr>
                </a:solidFill>
              </a:rPr>
              <a:t>Github auto grader mark</a:t>
            </a:r>
            <a:endParaRPr>
              <a:solidFill>
                <a:srgbClr val="080808"/>
              </a:solidFill>
            </a:endParaRPr>
          </a:p>
          <a:p>
            <a:pPr defTabSz="457200">
              <a:defRPr sz="20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0033B3"/>
                </a:solidFill>
              </a:rPr>
              <a:t>uses</a:t>
            </a:r>
            <a:r>
              <a:t>: </a:t>
            </a:r>
            <a:r>
              <a:rPr>
                <a:solidFill>
                  <a:schemeClr val="accent2">
                    <a:satOff val="-2325"/>
                    <a:lumOff val="-10117"/>
                  </a:schemeClr>
                </a:solidFill>
              </a:rPr>
              <a:t>Romanow/google-sheet-autograder-marker@v1.0</a:t>
            </a:r>
          </a:p>
          <a:p>
            <a:pPr defTabSz="457200">
              <a:defRPr sz="2000">
                <a:solidFill>
                  <a:srgbClr val="0033B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</a:t>
            </a:r>
            <a:r>
              <a:rPr>
                <a:solidFill>
                  <a:srgbClr val="080808"/>
                </a:solidFill>
              </a:rPr>
              <a:t>  </a:t>
            </a:r>
            <a:r>
              <a:t>with</a:t>
            </a:r>
            <a:r>
              <a:rPr>
                <a:solidFill>
                  <a:srgbClr val="080808"/>
                </a:solidFill>
              </a:rPr>
              <a:t>:</a:t>
            </a:r>
            <a:endParaRPr>
              <a:solidFill>
                <a:srgbClr val="080808"/>
              </a:solidFill>
            </a:endParaRPr>
          </a:p>
          <a:p>
            <a:pPr defTabSz="457200">
              <a:defRPr sz="20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</a:t>
            </a:r>
            <a:r>
              <a:rPr>
                <a:solidFill>
                  <a:srgbClr val="0033B3"/>
                </a:solidFill>
              </a:rPr>
              <a:t>google_token</a:t>
            </a:r>
            <a:r>
              <a:t>: ${{secrets.GOOGLE_API_KEY}}</a:t>
            </a:r>
          </a:p>
          <a:p>
            <a:pPr defTabSz="457200">
              <a:defRPr sz="2000">
                <a:solidFill>
                  <a:srgbClr val="077D1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</a:t>
            </a:r>
            <a:r>
              <a:rPr>
                <a:solidFill>
                  <a:srgbClr val="080808"/>
                </a:solidFill>
              </a:rPr>
              <a:t>    </a:t>
            </a:r>
            <a:r>
              <a:rPr>
                <a:solidFill>
                  <a:srgbClr val="0033B3"/>
                </a:solidFill>
              </a:rPr>
              <a:t>sheet_id</a:t>
            </a:r>
            <a:r>
              <a:rPr>
                <a:solidFill>
                  <a:srgbClr val="080808"/>
                </a:solidFill>
              </a:rPr>
              <a:t>:</a:t>
            </a:r>
            <a:r>
              <a:t>"1XbYbAtG...QI4Y"</a:t>
            </a:r>
          </a:p>
          <a:p>
            <a:pPr defTabSz="457200">
              <a:defRPr sz="2000">
                <a:solidFill>
                  <a:srgbClr val="0033B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</a:t>
            </a:r>
            <a:r>
              <a:rPr>
                <a:solidFill>
                  <a:srgbClr val="077D16"/>
                </a:solidFill>
              </a:rPr>
              <a:t>    </a:t>
            </a:r>
            <a:r>
              <a:t>homework_number</a:t>
            </a:r>
            <a:r>
              <a:rPr>
                <a:solidFill>
                  <a:srgbClr val="080808"/>
                </a:solidFill>
              </a:rPr>
              <a:t>: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1056243"/>
            <a:ext cx="9144000" cy="5086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логотип черный.png" descr="логотип черный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Учет лабораторных"/>
          <p:cNvSpPr txBox="1"/>
          <p:nvPr/>
        </p:nvSpPr>
        <p:spPr>
          <a:xfrm>
            <a:off x="591150" y="182972"/>
            <a:ext cx="11009700" cy="68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6540" algn="ctr">
              <a:lnSpc>
                <a:spcPct val="120000"/>
              </a:lnSpc>
              <a:spcBef>
                <a:spcPts val="700"/>
              </a:spcBef>
              <a:defRPr cap="all" sz="4200">
                <a:solidFill>
                  <a:srgbClr val="000000"/>
                </a:solidFill>
              </a:defRPr>
            </a:lvl1pPr>
          </a:lstStyle>
          <a:p>
            <a:pPr/>
            <a:r>
              <a:t>Учет лабораторных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логотип черный.png" descr="логотип черныи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Проблемы списывания"/>
          <p:cNvSpPr txBox="1"/>
          <p:nvPr/>
        </p:nvSpPr>
        <p:spPr>
          <a:xfrm>
            <a:off x="1932684" y="176899"/>
            <a:ext cx="8326630" cy="68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6540" algn="ctr">
              <a:lnSpc>
                <a:spcPct val="120000"/>
              </a:lnSpc>
              <a:spcBef>
                <a:spcPts val="700"/>
              </a:spcBef>
              <a:defRPr cap="all" sz="4200">
                <a:solidFill>
                  <a:srgbClr val="000000"/>
                </a:solidFill>
              </a:defRPr>
            </a:lvl1pPr>
          </a:lstStyle>
          <a:p>
            <a:pPr/>
            <a:r>
              <a:t>Проблемы списывания</a:t>
            </a:r>
          </a:p>
        </p:txBody>
      </p:sp>
      <p:pic>
        <p:nvPicPr>
          <p:cNvPr id="198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9028" y="1156386"/>
            <a:ext cx="6693943" cy="514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Зачем нужна автоматизация приема заданий?"/>
          <p:cNvSpPr txBox="1"/>
          <p:nvPr/>
        </p:nvSpPr>
        <p:spPr>
          <a:xfrm>
            <a:off x="2852186" y="1961101"/>
            <a:ext cx="6487627" cy="2438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6540" algn="ctr">
              <a:lnSpc>
                <a:spcPct val="120000"/>
              </a:lnSpc>
              <a:spcBef>
                <a:spcPts val="700"/>
              </a:spcBef>
              <a:defRPr cap="all" sz="4800">
                <a:solidFill>
                  <a:srgbClr val="FFFFFF"/>
                </a:solidFill>
              </a:defRPr>
            </a:lvl1pPr>
          </a:lstStyle>
          <a:p>
            <a:pPr/>
            <a:r>
              <a:t>Зачем нужна автоматизация приема заданий?</a:t>
            </a:r>
          </a:p>
        </p:txBody>
      </p:sp>
      <p:pic>
        <p:nvPicPr>
          <p:cNvPr id="93" name="логотип черный.png" descr="логотип черныи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логотип черный.png" descr="логотип черныи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Как ОПРЕДЕЛИТЬ, ЧТО РАБОТА СПИСАНА?"/>
          <p:cNvSpPr txBox="1"/>
          <p:nvPr/>
        </p:nvSpPr>
        <p:spPr>
          <a:xfrm>
            <a:off x="137854" y="182972"/>
            <a:ext cx="11916292" cy="68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6540" algn="ctr">
              <a:lnSpc>
                <a:spcPct val="120000"/>
              </a:lnSpc>
              <a:spcBef>
                <a:spcPts val="700"/>
              </a:spcBef>
              <a:defRPr cap="all" sz="4200">
                <a:solidFill>
                  <a:srgbClr val="000000"/>
                </a:solidFill>
              </a:defRPr>
            </a:lvl1pPr>
          </a:lstStyle>
          <a:p>
            <a:pPr/>
            <a:r>
              <a:t>Как ОПРЕДЕЛИТЬ, ЧТО РАБОТА СПИСАНА?</a:t>
            </a:r>
          </a:p>
        </p:txBody>
      </p:sp>
      <p:sp>
        <p:nvSpPr>
          <p:cNvPr id="202" name="В своей практике я чаще всего определял что работа списана, если:…"/>
          <p:cNvSpPr txBox="1"/>
          <p:nvPr/>
        </p:nvSpPr>
        <p:spPr>
          <a:xfrm>
            <a:off x="767300" y="1671717"/>
            <a:ext cx="10657400" cy="3855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R="256540">
              <a:lnSpc>
                <a:spcPct val="120000"/>
              </a:lnSpc>
              <a:spcBef>
                <a:spcPts val="1200"/>
              </a:spcBef>
              <a:defRPr sz="2800">
                <a:solidFill>
                  <a:srgbClr val="000000"/>
                </a:solidFill>
              </a:defRPr>
            </a:pPr>
            <a:r>
              <a:t>В своей практике я чаще всего определял что работа списана, если:</a:t>
            </a:r>
          </a:p>
          <a:p>
            <a:pPr marL="421105" marR="256540" indent="-421105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ct val="100000"/>
              <a:buChar char="•"/>
              <a:defRPr sz="2800">
                <a:solidFill>
                  <a:srgbClr val="000000"/>
                </a:solidFill>
              </a:defRPr>
            </a:pPr>
            <a:r>
              <a:t>во время обсуждения студент терялся в навигации по коду;</a:t>
            </a:r>
          </a:p>
          <a:p>
            <a:pPr marL="421105" marR="256540" indent="-421105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ct val="100000"/>
              <a:buChar char="•"/>
              <a:defRPr sz="2800">
                <a:solidFill>
                  <a:srgbClr val="000000"/>
                </a:solidFill>
              </a:defRPr>
            </a:pPr>
            <a:r>
              <a:t>не мог объяснить что делает конкретный метод;</a:t>
            </a:r>
          </a:p>
          <a:p>
            <a:pPr marL="421105" marR="256540" indent="-421105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ct val="100000"/>
              <a:buChar char="•"/>
              <a:defRPr sz="2800">
                <a:solidFill>
                  <a:srgbClr val="000000"/>
                </a:solidFill>
              </a:defRPr>
            </a:pPr>
            <a:r>
              <a:t>я замечал какие-то странные и бросающиеся в глаза конструкции, которые я уже видел раньше.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логотип черный.png" descr="логотип черныи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Как ОПРЕДЕЛИТЬ, ЧТО РАБОТА СПИСАНА?"/>
          <p:cNvSpPr txBox="1"/>
          <p:nvPr/>
        </p:nvSpPr>
        <p:spPr>
          <a:xfrm>
            <a:off x="137854" y="182972"/>
            <a:ext cx="11916292" cy="68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6540" algn="ctr">
              <a:lnSpc>
                <a:spcPct val="120000"/>
              </a:lnSpc>
              <a:spcBef>
                <a:spcPts val="700"/>
              </a:spcBef>
              <a:defRPr cap="all" sz="4200">
                <a:solidFill>
                  <a:srgbClr val="000000"/>
                </a:solidFill>
              </a:defRPr>
            </a:lvl1pPr>
          </a:lstStyle>
          <a:p>
            <a:pPr/>
            <a:r>
              <a:t>Как ОПРЕДЕЛИТЬ, ЧТО РАБОТА СПИСАНА?</a:t>
            </a:r>
          </a:p>
        </p:txBody>
      </p:sp>
      <p:sp>
        <p:nvSpPr>
          <p:cNvPr id="206" name="@RestController…"/>
          <p:cNvSpPr txBox="1"/>
          <p:nvPr/>
        </p:nvSpPr>
        <p:spPr>
          <a:xfrm>
            <a:off x="156474" y="1267761"/>
            <a:ext cx="11879049" cy="46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2000">
                <a:solidFill>
                  <a:srgbClr val="9E880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@RestController</a:t>
            </a:r>
          </a:p>
          <a:p>
            <a:pPr defTabSz="457200">
              <a:defRPr sz="2000">
                <a:solidFill>
                  <a:srgbClr val="9E880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@RequestMapping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77D16"/>
                </a:solidFill>
              </a:rPr>
              <a:t>"/api/v1/eval"</a:t>
            </a:r>
            <a:r>
              <a:rPr>
                <a:solidFill>
                  <a:srgbClr val="080808"/>
                </a:solidFill>
              </a:rPr>
              <a:t>)</a:t>
            </a:r>
            <a:endParaRPr>
              <a:solidFill>
                <a:srgbClr val="080808"/>
              </a:solidFill>
            </a:endParaRPr>
          </a:p>
          <a:p>
            <a:pPr defTabSz="457200">
              <a:defRPr sz="2000">
                <a:solidFill>
                  <a:srgbClr val="0033B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class </a:t>
            </a:r>
            <a:r>
              <a:rPr>
                <a:solidFill>
                  <a:srgbClr val="000000"/>
                </a:solidFill>
              </a:rPr>
              <a:t>CalculationController</a:t>
            </a:r>
            <a:r>
              <a:rPr>
                <a:solidFill>
                  <a:srgbClr val="080808"/>
                </a:solidFill>
              </a:rPr>
              <a:t>(</a:t>
            </a:r>
            <a:endParaRPr>
              <a:solidFill>
                <a:srgbClr val="080808"/>
              </a:solidFill>
            </a:endParaRPr>
          </a:p>
          <a:p>
            <a:pPr defTabSz="457200">
              <a:defRPr sz="20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0033B3"/>
                </a:solidFill>
              </a:rPr>
              <a:t>private val </a:t>
            </a:r>
            <a:r>
              <a:rPr>
                <a:solidFill>
                  <a:srgbClr val="872094"/>
                </a:solidFill>
              </a:rPr>
              <a:t>calculationService</a:t>
            </a:r>
            <a:r>
              <a:t>: </a:t>
            </a:r>
            <a:r>
              <a:rPr>
                <a:solidFill>
                  <a:srgbClr val="000000"/>
                </a:solidFill>
              </a:rPr>
              <a:t>CalculationService</a:t>
            </a:r>
            <a:endParaRPr>
              <a:solidFill>
                <a:srgbClr val="000000"/>
              </a:solidFill>
            </a:endParaRPr>
          </a:p>
          <a:p>
            <a:pPr defTabSz="457200">
              <a:defRPr sz="20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 {</a:t>
            </a:r>
          </a:p>
          <a:p>
            <a:pPr defTabSz="457200">
              <a:defRPr sz="20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defRPr sz="20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9E880C"/>
                </a:solidFill>
              </a:rPr>
              <a:t>@PostMapping</a:t>
            </a:r>
            <a:r>
              <a:t>(</a:t>
            </a:r>
          </a:p>
          <a:p>
            <a:pPr defTabSz="457200">
              <a:defRPr sz="20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consumes = [</a:t>
            </a:r>
            <a:r>
              <a:rPr>
                <a:solidFill>
                  <a:srgbClr val="000000"/>
                </a:solidFill>
              </a:rPr>
              <a:t>MediaType</a:t>
            </a:r>
            <a:r>
              <a:t>.</a:t>
            </a:r>
            <a:r>
              <a:rPr i="1">
                <a:solidFill>
                  <a:srgbClr val="872094"/>
                </a:solidFill>
              </a:rPr>
              <a:t>TEXT_PLAIN_VALUE</a:t>
            </a:r>
            <a:r>
              <a:t>],</a:t>
            </a:r>
          </a:p>
          <a:p>
            <a:pPr defTabSz="457200">
              <a:defRPr sz="20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produces = [</a:t>
            </a:r>
            <a:r>
              <a:rPr>
                <a:solidFill>
                  <a:srgbClr val="000000"/>
                </a:solidFill>
              </a:rPr>
              <a:t>MediaType</a:t>
            </a:r>
            <a:r>
              <a:t>.</a:t>
            </a:r>
            <a:r>
              <a:rPr i="1">
                <a:solidFill>
                  <a:srgbClr val="872094"/>
                </a:solidFill>
              </a:rPr>
              <a:t>TEXT_PLAIN_VALUE</a:t>
            </a:r>
            <a:r>
              <a:t>]</a:t>
            </a:r>
          </a:p>
          <a:p>
            <a:pPr defTabSz="457200">
              <a:defRPr sz="20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)</a:t>
            </a:r>
          </a:p>
          <a:p>
            <a:pPr defTabSz="457200">
              <a:defRPr sz="20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0033B3"/>
                </a:solidFill>
              </a:rPr>
              <a:t>fun </a:t>
            </a:r>
            <a:r>
              <a:rPr>
                <a:solidFill>
                  <a:srgbClr val="00627A"/>
                </a:solidFill>
              </a:rPr>
              <a:t>eval</a:t>
            </a:r>
            <a:r>
              <a:t>(</a:t>
            </a:r>
            <a:r>
              <a:rPr>
                <a:solidFill>
                  <a:srgbClr val="9E880C"/>
                </a:solidFill>
              </a:rPr>
              <a:t>@RequestBody </a:t>
            </a:r>
            <a:r>
              <a:t>expression: </a:t>
            </a:r>
            <a:r>
              <a:rPr>
                <a:solidFill>
                  <a:srgbClr val="000000"/>
                </a:solidFill>
              </a:rPr>
              <a:t>String</a:t>
            </a:r>
            <a:r>
              <a:t>): </a:t>
            </a:r>
            <a:r>
              <a:rPr>
                <a:solidFill>
                  <a:srgbClr val="000000"/>
                </a:solidFill>
              </a:rPr>
              <a:t>String </a:t>
            </a:r>
            <a:r>
              <a:t>{</a:t>
            </a:r>
          </a:p>
          <a:p>
            <a:pPr defTabSz="457200">
              <a:defRPr sz="20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 i="1">
                <a:solidFill>
                  <a:srgbClr val="00627A"/>
                </a:solidFill>
              </a:rPr>
              <a:t>println</a:t>
            </a:r>
            <a:r>
              <a:t>(</a:t>
            </a:r>
            <a:r>
              <a:rPr>
                <a:solidFill>
                  <a:srgbClr val="077D16"/>
                </a:solidFill>
              </a:rPr>
              <a:t>"Vychislyaem vyrazhenie: </a:t>
            </a:r>
            <a:r>
              <a:rPr>
                <a:solidFill>
                  <a:srgbClr val="0137A6"/>
                </a:solidFill>
              </a:rPr>
              <a:t>$</a:t>
            </a:r>
            <a:r>
              <a:t>expression</a:t>
            </a:r>
            <a:r>
              <a:rPr>
                <a:solidFill>
                  <a:srgbClr val="077D16"/>
                </a:solidFill>
              </a:rPr>
              <a:t>"</a:t>
            </a:r>
            <a:r>
              <a:t>) </a:t>
            </a:r>
            <a:r>
              <a:rPr i="1">
                <a:solidFill>
                  <a:srgbClr val="8C8C8C"/>
                </a:solidFill>
              </a:rPr>
              <a:t>// </a:t>
            </a:r>
            <a:r>
              <a:rPr i="1">
                <a:solidFill>
                  <a:schemeClr val="accent2">
                    <a:satOff val="-2325"/>
                    <a:lumOff val="-10117"/>
                  </a:schemeClr>
                </a:solidFill>
              </a:rPr>
              <a:t>&lt;-- например, такое</a:t>
            </a:r>
            <a:endParaRPr i="1">
              <a:solidFill>
                <a:srgbClr val="8C8C8C"/>
              </a:solidFill>
            </a:endParaRPr>
          </a:p>
          <a:p>
            <a:pPr defTabSz="457200">
              <a:defRPr i="1" sz="2000">
                <a:solidFill>
                  <a:srgbClr val="8C8C8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 i="0">
                <a:solidFill>
                  <a:srgbClr val="0033B3"/>
                </a:solidFill>
              </a:rPr>
              <a:t>return </a:t>
            </a:r>
            <a:r>
              <a:rPr i="0">
                <a:solidFill>
                  <a:srgbClr val="872094"/>
                </a:solidFill>
              </a:rPr>
              <a:t>calculationService</a:t>
            </a:r>
            <a:r>
              <a:rPr i="0">
                <a:solidFill>
                  <a:srgbClr val="080808"/>
                </a:solidFill>
              </a:rPr>
              <a:t>.eval(expression).toString()</a:t>
            </a:r>
            <a:endParaRPr>
              <a:solidFill>
                <a:srgbClr val="080808"/>
              </a:solidFill>
            </a:endParaRPr>
          </a:p>
          <a:p>
            <a:pPr defTabSz="457200">
              <a:defRPr sz="20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defTabSz="457200">
              <a:defRPr sz="20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логотип черный.png" descr="логотип черныи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Как ОПРЕДЕЛИТЬ, ЧТО РАБОТА СПИСАНА?"/>
          <p:cNvSpPr txBox="1"/>
          <p:nvPr/>
        </p:nvSpPr>
        <p:spPr>
          <a:xfrm>
            <a:off x="137854" y="182972"/>
            <a:ext cx="11916292" cy="68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6540" algn="ctr">
              <a:lnSpc>
                <a:spcPct val="120000"/>
              </a:lnSpc>
              <a:spcBef>
                <a:spcPts val="700"/>
              </a:spcBef>
              <a:defRPr cap="all" sz="4200">
                <a:solidFill>
                  <a:srgbClr val="000000"/>
                </a:solidFill>
              </a:defRPr>
            </a:lvl1pPr>
          </a:lstStyle>
          <a:p>
            <a:pPr/>
            <a:r>
              <a:t>Как ОПРЕДЕЛИТЬ, ЧТО РАБОТА СПИСАНА?</a:t>
            </a:r>
          </a:p>
        </p:txBody>
      </p:sp>
      <p:sp>
        <p:nvSpPr>
          <p:cNvPr id="210" name="Для каждого языка и фреймворка описать типовые файлы конфигурации, которые стоит исключить из рассмотрения…"/>
          <p:cNvSpPr txBox="1"/>
          <p:nvPr/>
        </p:nvSpPr>
        <p:spPr>
          <a:xfrm>
            <a:off x="290606" y="1505240"/>
            <a:ext cx="11610787" cy="4188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0735" marR="256540" indent="-280735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ct val="100000"/>
              <a:buChar char="•"/>
              <a:defRPr sz="2800">
                <a:solidFill>
                  <a:srgbClr val="000000"/>
                </a:solidFill>
              </a:defRPr>
            </a:pPr>
            <a:r>
              <a:t>Для каждого языка и фреймворка описать типовые файлы конфигурации, которые стоит исключить из рассмотрения</a:t>
            </a:r>
          </a:p>
          <a:p>
            <a:pPr marL="280735" marR="256540" indent="-280735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ct val="100000"/>
              <a:buChar char="•"/>
              <a:defRPr sz="2800">
                <a:solidFill>
                  <a:srgbClr val="000000"/>
                </a:solidFill>
              </a:defRPr>
            </a:pPr>
            <a:r>
              <a:t>В коде выделить методы, и выполнять сравнение реализаций конкретных методов нечетким сравнением, т.е. без учета названия </a:t>
            </a:r>
            <a:r>
              <a:rPr i="1"/>
              <a:t>переменных</a:t>
            </a:r>
            <a:r>
              <a:t> и </a:t>
            </a:r>
            <a:r>
              <a:rPr i="1"/>
              <a:t>пробельных символов</a:t>
            </a:r>
          </a:p>
          <a:p>
            <a:pPr marL="280735" marR="256540" indent="-280735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ct val="100000"/>
              <a:buChar char="•"/>
              <a:defRPr sz="2800">
                <a:solidFill>
                  <a:srgbClr val="000000"/>
                </a:solidFill>
              </a:defRPr>
            </a:pPr>
            <a:r>
              <a:t>Выводить предупреждение, есть степень схожести больше 85%. </a:t>
            </a:r>
            <a:r>
              <a:rPr i="1"/>
              <a:t>Потому что схожесть реализации 2-3 методов не означает, что студенты списали друг у друга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0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логотип черный.png" descr="логотип черныи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ВЫВОДЫ"/>
          <p:cNvSpPr txBox="1"/>
          <p:nvPr/>
        </p:nvSpPr>
        <p:spPr>
          <a:xfrm>
            <a:off x="591150" y="182972"/>
            <a:ext cx="11009700" cy="68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6540" algn="ctr">
              <a:lnSpc>
                <a:spcPct val="120000"/>
              </a:lnSpc>
              <a:spcBef>
                <a:spcPts val="700"/>
              </a:spcBef>
              <a:defRPr cap="all" sz="4200">
                <a:solidFill>
                  <a:srgbClr val="000000"/>
                </a:solidFill>
              </a:defRPr>
            </a:lvl1pPr>
          </a:lstStyle>
          <a:p>
            <a:pPr/>
            <a:r>
              <a:t>ВЫВОДЫ</a:t>
            </a:r>
          </a:p>
        </p:txBody>
      </p:sp>
      <p:sp>
        <p:nvSpPr>
          <p:cNvPr id="214" name="Можно автоматизировать проверку с помощью GitHub Classroom…"/>
          <p:cNvSpPr txBox="1"/>
          <p:nvPr/>
        </p:nvSpPr>
        <p:spPr>
          <a:xfrm>
            <a:off x="767300" y="1643409"/>
            <a:ext cx="10657400" cy="3912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421105" marR="256540" indent="-421105">
              <a:lnSpc>
                <a:spcPct val="110000"/>
              </a:lnSpc>
              <a:spcBef>
                <a:spcPts val="800"/>
              </a:spcBef>
              <a:buClr>
                <a:schemeClr val="accent1"/>
              </a:buClr>
              <a:buSzPct val="100000"/>
              <a:buChar char="•"/>
              <a:defRPr sz="2800">
                <a:solidFill>
                  <a:srgbClr val="000000"/>
                </a:solidFill>
              </a:defRPr>
            </a:pPr>
            <a:r>
              <a:t>Можно автоматизировать проверку с помощью GitHub Classroom</a:t>
            </a:r>
          </a:p>
          <a:p>
            <a:pPr marL="421105" marR="256540" indent="-421105">
              <a:lnSpc>
                <a:spcPct val="110000"/>
              </a:lnSpc>
              <a:spcBef>
                <a:spcPts val="800"/>
              </a:spcBef>
              <a:buClr>
                <a:schemeClr val="accent1"/>
              </a:buClr>
              <a:buSzPct val="100000"/>
              <a:buChar char="•"/>
              <a:defRPr sz="2800">
                <a:solidFill>
                  <a:srgbClr val="000000"/>
                </a:solidFill>
              </a:defRPr>
            </a:pPr>
            <a:r>
              <a:t>Есть большой выбор GitHub Actions, который позволяют написать тесты практически для любых сценариев</a:t>
            </a:r>
          </a:p>
          <a:p>
            <a:pPr marL="421105" marR="256540" indent="-421105">
              <a:lnSpc>
                <a:spcPct val="110000"/>
              </a:lnSpc>
              <a:spcBef>
                <a:spcPts val="800"/>
              </a:spcBef>
              <a:buClr>
                <a:schemeClr val="accent1"/>
              </a:buClr>
              <a:buSzPct val="100000"/>
              <a:buChar char="•"/>
              <a:defRPr sz="2800">
                <a:solidFill>
                  <a:srgbClr val="000000"/>
                </a:solidFill>
              </a:defRPr>
            </a:pPr>
            <a:r>
              <a:t>Если требуется какая-то особая интеграция, это можно сделать самостоятельно</a:t>
            </a:r>
          </a:p>
          <a:p>
            <a:pPr marL="421105" marR="256540" indent="-421105">
              <a:lnSpc>
                <a:spcPct val="110000"/>
              </a:lnSpc>
              <a:spcBef>
                <a:spcPts val="800"/>
              </a:spcBef>
              <a:buClr>
                <a:schemeClr val="accent1"/>
              </a:buClr>
              <a:buSzPct val="100000"/>
              <a:buChar char="•"/>
              <a:defRPr sz="2800">
                <a:solidFill>
                  <a:srgbClr val="000000"/>
                </a:solidFill>
              </a:defRPr>
            </a:pPr>
            <a:r>
              <a:t>Если кончились бесплатные минуты для приватных репозиториев, то можно подключить Self-Hosted Runner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4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логотип черный.png" descr="логотип черныи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Как ОПРЕДЕЛИТЬ, ЧТО РАБОТА СПИСАНА?"/>
          <p:cNvSpPr txBox="1"/>
          <p:nvPr/>
        </p:nvSpPr>
        <p:spPr>
          <a:xfrm>
            <a:off x="137854" y="182972"/>
            <a:ext cx="11916292" cy="68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6540" algn="ctr">
              <a:lnSpc>
                <a:spcPct val="120000"/>
              </a:lnSpc>
              <a:spcBef>
                <a:spcPts val="700"/>
              </a:spcBef>
              <a:defRPr cap="all" sz="4200">
                <a:solidFill>
                  <a:srgbClr val="000000"/>
                </a:solidFill>
              </a:defRPr>
            </a:lvl1pPr>
          </a:lstStyle>
          <a:p>
            <a:pPr/>
            <a:r>
              <a:t>Ссылки на материалы</a:t>
            </a:r>
          </a:p>
        </p:txBody>
      </p:sp>
      <p:pic>
        <p:nvPicPr>
          <p:cNvPr id="218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315" y="1107617"/>
            <a:ext cx="2159001" cy="2159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Доклад"/>
          <p:cNvSpPr txBox="1"/>
          <p:nvPr/>
        </p:nvSpPr>
        <p:spPr>
          <a:xfrm>
            <a:off x="2771642" y="1636892"/>
            <a:ext cx="885152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Доклад</a:t>
            </a:r>
          </a:p>
        </p:txBody>
      </p:sp>
      <p:sp>
        <p:nvSpPr>
          <p:cNvPr id="220" name="https://github.com/Romanow/merge-github-autograder"/>
          <p:cNvSpPr txBox="1"/>
          <p:nvPr/>
        </p:nvSpPr>
        <p:spPr>
          <a:xfrm>
            <a:off x="2771642" y="2072589"/>
            <a:ext cx="3277237" cy="61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lvl1pPr>
          </a:lstStyle>
          <a:p>
            <a:pPr>
              <a:defRPr u="none">
                <a:solidFill>
                  <a:srgbClr val="2D3031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https://github.com/Romanow/merge-github-autograder</a:t>
            </a:r>
          </a:p>
        </p:txBody>
      </p:sp>
      <p:pic>
        <p:nvPicPr>
          <p:cNvPr id="221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1315" y="3591382"/>
            <a:ext cx="2159001" cy="2159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Ссылка на организацию"/>
          <p:cNvSpPr txBox="1"/>
          <p:nvPr/>
        </p:nvSpPr>
        <p:spPr>
          <a:xfrm>
            <a:off x="2771642" y="4120657"/>
            <a:ext cx="2669527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Ссылка на организацию</a:t>
            </a:r>
          </a:p>
        </p:txBody>
      </p:sp>
      <p:sp>
        <p:nvSpPr>
          <p:cNvPr id="223" name="https://github.com/Romanow-Education"/>
          <p:cNvSpPr txBox="1"/>
          <p:nvPr/>
        </p:nvSpPr>
        <p:spPr>
          <a:xfrm>
            <a:off x="2771642" y="4556354"/>
            <a:ext cx="2780316" cy="617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lvl1pPr>
          </a:lstStyle>
          <a:p>
            <a:pPr>
              <a:defRPr u="none">
                <a:solidFill>
                  <a:srgbClr val="2D3031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https://github.com/Romanow-Education</a:t>
            </a:r>
          </a:p>
        </p:txBody>
      </p:sp>
      <p:sp>
        <p:nvSpPr>
          <p:cNvPr id="224" name="Домашнее задание #1"/>
          <p:cNvSpPr txBox="1"/>
          <p:nvPr/>
        </p:nvSpPr>
        <p:spPr>
          <a:xfrm>
            <a:off x="8670532" y="1662514"/>
            <a:ext cx="2491714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Домашнее задание #1</a:t>
            </a:r>
          </a:p>
        </p:txBody>
      </p:sp>
      <p:sp>
        <p:nvSpPr>
          <p:cNvPr id="225" name="https://classroom.github.com/a/D9u-zBOw"/>
          <p:cNvSpPr txBox="1"/>
          <p:nvPr/>
        </p:nvSpPr>
        <p:spPr>
          <a:xfrm>
            <a:off x="8670532" y="2098211"/>
            <a:ext cx="3277237" cy="617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lvl1pPr>
          </a:lstStyle>
          <a:p>
            <a:pPr>
              <a:defRPr u="none">
                <a:solidFill>
                  <a:srgbClr val="2D3031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https://classroom.github.com/a/D9u-zBOw</a:t>
            </a:r>
          </a:p>
        </p:txBody>
      </p:sp>
      <p:sp>
        <p:nvSpPr>
          <p:cNvPr id="226" name="Домашнее задание #2"/>
          <p:cNvSpPr txBox="1"/>
          <p:nvPr/>
        </p:nvSpPr>
        <p:spPr>
          <a:xfrm>
            <a:off x="8670532" y="4146280"/>
            <a:ext cx="249171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Домашнее задание #2</a:t>
            </a:r>
          </a:p>
        </p:txBody>
      </p:sp>
      <p:sp>
        <p:nvSpPr>
          <p:cNvPr id="227" name="https://classroom.github.com/a/F8iBG0XB"/>
          <p:cNvSpPr txBox="1"/>
          <p:nvPr/>
        </p:nvSpPr>
        <p:spPr>
          <a:xfrm>
            <a:off x="8670532" y="4581977"/>
            <a:ext cx="3277237" cy="61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lvl1pPr>
          </a:lstStyle>
          <a:p>
            <a:pPr>
              <a:defRPr u="none">
                <a:solidFill>
                  <a:srgbClr val="2D3031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https://classroom.github.com/a/F8iBG0XB</a:t>
            </a:r>
          </a:p>
        </p:txBody>
      </p:sp>
      <p:pic>
        <p:nvPicPr>
          <p:cNvPr id="228" name="image8.tif" descr="image8.ti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80205" y="1107617"/>
            <a:ext cx="2159001" cy="215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Изображение" descr="Изображение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80205" y="3591382"/>
            <a:ext cx="2159001" cy="215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1729" y="85424"/>
            <a:ext cx="8848541" cy="5896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логотип черный.png" descr="логотип черный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логотип черный.png" descr="логотип черныи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Прием лабораторных"/>
          <p:cNvSpPr txBox="1"/>
          <p:nvPr/>
        </p:nvSpPr>
        <p:spPr>
          <a:xfrm>
            <a:off x="591150" y="182972"/>
            <a:ext cx="11009700" cy="68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6540" algn="ctr">
              <a:lnSpc>
                <a:spcPct val="120000"/>
              </a:lnSpc>
              <a:spcBef>
                <a:spcPts val="700"/>
              </a:spcBef>
              <a:defRPr cap="all" sz="4200">
                <a:solidFill>
                  <a:srgbClr val="000000"/>
                </a:solidFill>
              </a:defRPr>
            </a:lvl1pPr>
          </a:lstStyle>
          <a:p>
            <a:pPr/>
            <a:r>
              <a:t>Прием лабораторных</a:t>
            </a:r>
          </a:p>
        </p:txBody>
      </p:sp>
      <p:sp>
        <p:nvSpPr>
          <p:cNvPr id="100" name="Проверка корректности выполнения задания…"/>
          <p:cNvSpPr txBox="1"/>
          <p:nvPr/>
        </p:nvSpPr>
        <p:spPr>
          <a:xfrm>
            <a:off x="767300" y="2708569"/>
            <a:ext cx="10657400" cy="1399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481263" marR="256540" indent="-481263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ct val="100000"/>
              <a:buChar char="•"/>
              <a:defRPr sz="3600">
                <a:solidFill>
                  <a:srgbClr val="000000"/>
                </a:solidFill>
              </a:defRPr>
            </a:pPr>
            <a:r>
              <a:t>Проверка корректности выполнения задания</a:t>
            </a:r>
          </a:p>
          <a:p>
            <a:pPr marL="481263" marR="256540" indent="-481263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ct val="100000"/>
              <a:buChar char="•"/>
              <a:defRPr sz="3600">
                <a:solidFill>
                  <a:srgbClr val="000000"/>
                </a:solidFill>
              </a:defRPr>
            </a:pPr>
            <a:r>
              <a:t>Обсуждение реализации и feedback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294" y="0"/>
            <a:ext cx="11435413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логотип черный.png" descr="логотип черный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логотип черный.png" descr="логотип черныи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# ./github/workflows/build.yml…"/>
          <p:cNvSpPr txBox="1"/>
          <p:nvPr/>
        </p:nvSpPr>
        <p:spPr>
          <a:xfrm>
            <a:off x="2175031" y="1215715"/>
            <a:ext cx="7841936" cy="485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200">
                <a:solidFill>
                  <a:srgbClr val="A7A7A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./github/workflows/build.yml</a:t>
            </a:r>
          </a:p>
          <a:p>
            <a:pPr defTabSz="457200">
              <a:defRPr sz="2200">
                <a:solidFill>
                  <a:srgbClr val="0033B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name</a:t>
            </a:r>
            <a:r>
              <a:rPr>
                <a:solidFill>
                  <a:srgbClr val="080808"/>
                </a:solidFill>
              </a:rPr>
              <a:t>: Build</a:t>
            </a:r>
            <a:endParaRPr>
              <a:solidFill>
                <a:srgbClr val="080808"/>
              </a:solidFill>
            </a:endParaRPr>
          </a:p>
          <a:p>
            <a:pPr defTabSz="457200">
              <a:defRPr sz="2200">
                <a:solidFill>
                  <a:srgbClr val="0033B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on</a:t>
            </a:r>
            <a:r>
              <a:rPr>
                <a:solidFill>
                  <a:srgbClr val="080808"/>
                </a:solidFill>
              </a:rPr>
              <a:t>: [push]</a:t>
            </a:r>
            <a:endParaRPr>
              <a:solidFill>
                <a:srgbClr val="080808"/>
              </a:solidFill>
            </a:endParaRPr>
          </a:p>
          <a:p>
            <a:pPr defTabSz="457200">
              <a:defRPr sz="2200">
                <a:solidFill>
                  <a:srgbClr val="0033B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jobs</a:t>
            </a:r>
            <a:r>
              <a:rPr>
                <a:solidFill>
                  <a:srgbClr val="080808"/>
                </a:solidFill>
              </a:rPr>
              <a:t>:</a:t>
            </a:r>
            <a:endParaRPr>
              <a:solidFill>
                <a:srgbClr val="080808"/>
              </a:solidFill>
            </a:endParaRPr>
          </a:p>
          <a:p>
            <a:pPr defTabSz="457200">
              <a:defRPr sz="22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0033B3"/>
                </a:solidFill>
              </a:rPr>
              <a:t>build</a:t>
            </a:r>
            <a:r>
              <a:t>:</a:t>
            </a:r>
          </a:p>
          <a:p>
            <a:pPr defTabSz="457200">
              <a:defRPr sz="22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0033B3"/>
                </a:solidFill>
              </a:rPr>
              <a:t>name</a:t>
            </a:r>
            <a:r>
              <a:t>: Build</a:t>
            </a:r>
          </a:p>
          <a:p>
            <a:pPr defTabSz="457200">
              <a:defRPr sz="22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0033B3"/>
                </a:solidFill>
              </a:rPr>
              <a:t>runs-on</a:t>
            </a:r>
            <a:r>
              <a:t>: ubuntu-latest</a:t>
            </a:r>
          </a:p>
          <a:p>
            <a:pPr defTabSz="457200">
              <a:defRPr sz="22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0033B3"/>
                </a:solidFill>
              </a:rPr>
              <a:t>steps</a:t>
            </a:r>
            <a:r>
              <a:t>:</a:t>
            </a:r>
          </a:p>
          <a:p>
            <a:pPr defTabSz="457200">
              <a:defRPr sz="22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- </a:t>
            </a:r>
            <a:r>
              <a:rPr>
                <a:solidFill>
                  <a:srgbClr val="0033B3"/>
                </a:solidFill>
              </a:rPr>
              <a:t>uses</a:t>
            </a:r>
            <a:r>
              <a:t>: actions/checkout@v2</a:t>
            </a:r>
          </a:p>
          <a:p>
            <a:pPr defTabSz="457200">
              <a:defRPr sz="22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- </a:t>
            </a:r>
            <a:r>
              <a:rPr>
                <a:solidFill>
                  <a:srgbClr val="0033B3"/>
                </a:solidFill>
              </a:rPr>
              <a:t>uses</a:t>
            </a:r>
            <a:r>
              <a:t>: actions/setup-java@v1</a:t>
            </a:r>
          </a:p>
          <a:p>
            <a:pPr defTabSz="457200">
              <a:defRPr sz="22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0033B3"/>
                </a:solidFill>
              </a:rPr>
              <a:t>with</a:t>
            </a:r>
            <a:r>
              <a:t>:</a:t>
            </a:r>
          </a:p>
          <a:p>
            <a:pPr defTabSz="457200">
              <a:defRPr sz="22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</a:t>
            </a:r>
            <a:r>
              <a:rPr>
                <a:solidFill>
                  <a:srgbClr val="0033B3"/>
                </a:solidFill>
              </a:rPr>
              <a:t>java-version</a:t>
            </a:r>
            <a:r>
              <a:t>: 11</a:t>
            </a:r>
            <a:endParaRPr>
              <a:solidFill>
                <a:srgbClr val="0033B3"/>
              </a:solidFill>
            </a:endParaRPr>
          </a:p>
          <a:p>
            <a:pPr defTabSz="457200">
              <a:defRPr sz="22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- </a:t>
            </a:r>
            <a:r>
              <a:rPr>
                <a:solidFill>
                  <a:srgbClr val="0033B3"/>
                </a:solidFill>
              </a:rPr>
              <a:t>uses</a:t>
            </a:r>
            <a:r>
              <a:t>: eskatos/gradle-command-action@v1</a:t>
            </a:r>
          </a:p>
          <a:p>
            <a:pPr defTabSz="457200">
              <a:defRPr sz="22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0033B3"/>
                </a:solidFill>
              </a:rPr>
              <a:t>with</a:t>
            </a:r>
            <a:r>
              <a:t>:</a:t>
            </a:r>
          </a:p>
          <a:p>
            <a:pPr defTabSz="457200">
              <a:defRPr sz="2200">
                <a:solidFill>
                  <a:srgbClr val="08080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</a:t>
            </a:r>
            <a:r>
              <a:rPr>
                <a:solidFill>
                  <a:srgbClr val="0033B3"/>
                </a:solidFill>
              </a:rPr>
              <a:t>arguments</a:t>
            </a:r>
            <a:r>
              <a:t>: clean build</a:t>
            </a:r>
          </a:p>
        </p:txBody>
      </p:sp>
      <p:sp>
        <p:nvSpPr>
          <p:cNvPr id="107" name="Автоматизация через GitHub Actions"/>
          <p:cNvSpPr txBox="1"/>
          <p:nvPr/>
        </p:nvSpPr>
        <p:spPr>
          <a:xfrm>
            <a:off x="53447" y="177800"/>
            <a:ext cx="12085106" cy="68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6540" algn="ctr">
              <a:lnSpc>
                <a:spcPct val="120000"/>
              </a:lnSpc>
              <a:spcBef>
                <a:spcPts val="700"/>
              </a:spcBef>
              <a:defRPr cap="all" sz="4200">
                <a:solidFill>
                  <a:srgbClr val="000000"/>
                </a:solidFill>
              </a:defRPr>
            </a:lvl1pPr>
          </a:lstStyle>
          <a:p>
            <a:pPr/>
            <a:r>
              <a:t>Автоматизация через GitHub Actions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логотип черный.png" descr="логотип черныи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Fork + Pull Request"/>
          <p:cNvSpPr txBox="1"/>
          <p:nvPr/>
        </p:nvSpPr>
        <p:spPr>
          <a:xfrm>
            <a:off x="591150" y="182972"/>
            <a:ext cx="11009700" cy="68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6540" algn="ctr">
              <a:lnSpc>
                <a:spcPct val="120000"/>
              </a:lnSpc>
              <a:spcBef>
                <a:spcPts val="700"/>
              </a:spcBef>
              <a:defRPr cap="all" sz="4200">
                <a:solidFill>
                  <a:srgbClr val="000000"/>
                </a:solidFill>
              </a:defRPr>
            </a:lvl1pPr>
          </a:lstStyle>
          <a:p>
            <a:pPr/>
            <a:r>
              <a:t>Fork + Pull Request</a:t>
            </a:r>
          </a:p>
        </p:txBody>
      </p:sp>
      <p:sp>
        <p:nvSpPr>
          <p:cNvPr id="111" name="Плюсы:…"/>
          <p:cNvSpPr txBox="1"/>
          <p:nvPr/>
        </p:nvSpPr>
        <p:spPr>
          <a:xfrm>
            <a:off x="767300" y="1420115"/>
            <a:ext cx="10657400" cy="4445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R="256540">
              <a:lnSpc>
                <a:spcPct val="120000"/>
              </a:lnSpc>
              <a:spcBef>
                <a:spcPts val="1200"/>
              </a:spcBef>
              <a:defRPr sz="3200">
                <a:solidFill>
                  <a:schemeClr val="accent1"/>
                </a:solidFill>
              </a:defRPr>
            </a:pPr>
            <a:r>
              <a:t>Плюсы:</a:t>
            </a:r>
          </a:p>
          <a:p>
            <a:pPr marL="240631" marR="256540" indent="-24063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r>
              <a:t>Простое и очевидное решение</a:t>
            </a:r>
          </a:p>
          <a:p>
            <a:pPr marL="240631" marR="256540" indent="-24063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r>
              <a:t>В Pull Request можно писать feedback</a:t>
            </a:r>
          </a:p>
          <a:p>
            <a:pPr marR="256540">
              <a:lnSpc>
                <a:spcPct val="120000"/>
              </a:lnSpc>
              <a:spcBef>
                <a:spcPts val="1200"/>
              </a:spcBef>
              <a:defRPr sz="3200">
                <a:solidFill>
                  <a:schemeClr val="accent1"/>
                </a:solidFill>
              </a:defRPr>
            </a:pPr>
            <a:r>
              <a:t>Минусы:</a:t>
            </a:r>
          </a:p>
          <a:p>
            <a:pPr marL="240631" marR="256540" indent="-24063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r>
              <a:t>Pull Request виден всем студентам, а значит сложно сдержаться от просмотра чужих решений</a:t>
            </a:r>
          </a:p>
          <a:p>
            <a:pPr marL="240631" marR="256540" indent="-24063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r>
              <a:t>в Pull Request не доступны ваши Secrets, а значит все токены и т.п. нужно прописывать в явном виде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логотип черный.png" descr="логотип черныи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4455" y="6042683"/>
            <a:ext cx="2042995" cy="693609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GitHub Classroom"/>
          <p:cNvSpPr txBox="1"/>
          <p:nvPr/>
        </p:nvSpPr>
        <p:spPr>
          <a:xfrm>
            <a:off x="591150" y="182972"/>
            <a:ext cx="11009700" cy="68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6540" algn="ctr">
              <a:lnSpc>
                <a:spcPct val="120000"/>
              </a:lnSpc>
              <a:spcBef>
                <a:spcPts val="700"/>
              </a:spcBef>
              <a:defRPr cap="all" sz="4200">
                <a:solidFill>
                  <a:srgbClr val="000000"/>
                </a:solidFill>
              </a:defRPr>
            </a:lvl1pPr>
          </a:lstStyle>
          <a:p>
            <a:pPr/>
            <a:r>
              <a:t>GitHub Classroom</a:t>
            </a:r>
          </a:p>
        </p:txBody>
      </p:sp>
      <p:pic>
        <p:nvPicPr>
          <p:cNvPr id="115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000" y="1124994"/>
            <a:ext cx="9144000" cy="4948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2D3031"/>
      </a:dk1>
      <a:lt1>
        <a:srgbClr val="2D3031"/>
      </a:lt1>
      <a:dk2>
        <a:srgbClr val="A7A7A7"/>
      </a:dk2>
      <a:lt2>
        <a:srgbClr val="535353"/>
      </a:lt2>
      <a:accent1>
        <a:srgbClr val="015BEC"/>
      </a:accent1>
      <a:accent2>
        <a:srgbClr val="FF6903"/>
      </a:accent2>
      <a:accent3>
        <a:srgbClr val="9703FE"/>
      </a:accent3>
      <a:accent4>
        <a:srgbClr val="00D1F2"/>
      </a:accent4>
      <a:accent5>
        <a:srgbClr val="FFC100"/>
      </a:accent5>
      <a:accent6>
        <a:srgbClr val="DAEDFE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D3031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D3031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D3031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15BEC"/>
      </a:accent1>
      <a:accent2>
        <a:srgbClr val="FF6903"/>
      </a:accent2>
      <a:accent3>
        <a:srgbClr val="9703FE"/>
      </a:accent3>
      <a:accent4>
        <a:srgbClr val="00D1F2"/>
      </a:accent4>
      <a:accent5>
        <a:srgbClr val="FFC100"/>
      </a:accent5>
      <a:accent6>
        <a:srgbClr val="DAEDFE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D3031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D3031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D3031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